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690" r:id="rId2"/>
    <p:sldMasterId id="2147483691" r:id="rId3"/>
    <p:sldMasterId id="2147483692" r:id="rId4"/>
    <p:sldMasterId id="2147483693" r:id="rId5"/>
  </p:sldMasterIdLst>
  <p:notesMasterIdLst>
    <p:notesMasterId r:id="rId55"/>
  </p:notesMasterIdLst>
  <p:sldIdLst>
    <p:sldId id="256" r:id="rId6"/>
    <p:sldId id="257" r:id="rId7"/>
    <p:sldId id="258" r:id="rId8"/>
    <p:sldId id="303" r:id="rId9"/>
    <p:sldId id="297" r:id="rId10"/>
    <p:sldId id="326" r:id="rId11"/>
    <p:sldId id="260" r:id="rId12"/>
    <p:sldId id="338" r:id="rId13"/>
    <p:sldId id="301" r:id="rId14"/>
    <p:sldId id="337" r:id="rId15"/>
    <p:sldId id="261" r:id="rId16"/>
    <p:sldId id="305" r:id="rId17"/>
    <p:sldId id="325" r:id="rId18"/>
    <p:sldId id="300" r:id="rId19"/>
    <p:sldId id="299" r:id="rId20"/>
    <p:sldId id="268" r:id="rId21"/>
    <p:sldId id="316" r:id="rId22"/>
    <p:sldId id="269" r:id="rId23"/>
    <p:sldId id="270" r:id="rId24"/>
    <p:sldId id="317" r:id="rId25"/>
    <p:sldId id="314" r:id="rId26"/>
    <p:sldId id="332" r:id="rId27"/>
    <p:sldId id="331" r:id="rId28"/>
    <p:sldId id="274" r:id="rId29"/>
    <p:sldId id="277" r:id="rId30"/>
    <p:sldId id="327" r:id="rId31"/>
    <p:sldId id="329" r:id="rId32"/>
    <p:sldId id="336" r:id="rId33"/>
    <p:sldId id="351" r:id="rId34"/>
    <p:sldId id="354" r:id="rId35"/>
    <p:sldId id="339" r:id="rId36"/>
    <p:sldId id="342" r:id="rId37"/>
    <p:sldId id="343" r:id="rId38"/>
    <p:sldId id="344" r:id="rId39"/>
    <p:sldId id="356" r:id="rId40"/>
    <p:sldId id="357" r:id="rId41"/>
    <p:sldId id="358" r:id="rId42"/>
    <p:sldId id="359" r:id="rId43"/>
    <p:sldId id="345" r:id="rId44"/>
    <p:sldId id="352" r:id="rId45"/>
    <p:sldId id="360" r:id="rId46"/>
    <p:sldId id="361" r:id="rId47"/>
    <p:sldId id="353" r:id="rId48"/>
    <p:sldId id="350" r:id="rId49"/>
    <p:sldId id="362" r:id="rId50"/>
    <p:sldId id="364" r:id="rId51"/>
    <p:sldId id="363" r:id="rId52"/>
    <p:sldId id="340" r:id="rId53"/>
    <p:sldId id="365" r:id="rId54"/>
  </p:sldIdLst>
  <p:sldSz cx="9144000" cy="5143500" type="screen16x9"/>
  <p:notesSz cx="6858000" cy="9144000"/>
  <p:embeddedFontLst>
    <p:embeddedFont>
      <p:font typeface="Arial Narrow" panose="020B0606020202030204" pitchFamily="34" charset="0"/>
      <p:regular r:id="rId56"/>
      <p:bold r:id="rId57"/>
      <p:italic r:id="rId58"/>
      <p:boldItalic r:id="rId59"/>
    </p:embeddedFont>
    <p:embeddedFont>
      <p:font typeface="Calibri" panose="020F0502020204030204" pitchFamily="34" charset="0"/>
      <p:regular r:id="rId60"/>
      <p:bold r:id="rId61"/>
      <p:italic r:id="rId62"/>
      <p:boldItalic r:id="rId63"/>
    </p:embeddedFont>
    <p:embeddedFont>
      <p:font typeface="Cambria" panose="02040503050406030204" pitchFamily="18" charset="0"/>
      <p:regular r:id="rId64"/>
      <p:bold r:id="rId65"/>
      <p:italic r:id="rId66"/>
      <p:boldItalic r:id="rId67"/>
    </p:embeddedFont>
    <p:embeddedFont>
      <p:font typeface="Century Schoolbook" panose="02040604050505020304" pitchFamily="18" charset="0"/>
      <p:regular r:id="rId68"/>
      <p:bold r:id="rId69"/>
      <p:italic r:id="rId70"/>
      <p:boldItalic r:id="rId71"/>
    </p:embeddedFont>
    <p:embeddedFont>
      <p:font typeface="Roboto"/>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5" d="100"/>
          <a:sy n="205" d="100"/>
        </p:scale>
        <p:origin x="520" y="11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b66e9fc4c4_2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1b66e9fc4c4_2_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1b66e9fc4c4_2_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fd6d9f2e3d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fd6d9f2e3d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fd6d9f2e3d_2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1fd6d9f2e3d_2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502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fd6d9f2e3d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g1fd6d9f2e3d_2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996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fd6d9f2e3d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1fd6d9f2e3d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820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fd6d9f2e3d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1fd6d9f2e3d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8133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fd6d9f2e3d_2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5" name="Google Shape;415;g1fd6d9f2e3d_2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f9999bbca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f9999bbca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006f58937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006f58937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507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1f6fb41d28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21f6fb41d2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3810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006f589372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006f58937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370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b66e9fc4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b66e9fc4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b66e9fc4c4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b66e9fc4c4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03d918f381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g203d918f38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349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16bd29e773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16bd29e77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f9999bbc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f9999bbc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fd6d9f2e3d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1fd6d9f2e3d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9979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03d918f381_1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4" name="Google Shape;364;g203d918f381_1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1f6fb41d28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21f6fb41d2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l Title Slide" type="title">
  <p:cSld name="TITLE">
    <p:bg>
      <p:bgPr>
        <a:solidFill>
          <a:srgbClr val="14B9C2"/>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1600200" y="1347362"/>
            <a:ext cx="7075800" cy="1329600"/>
          </a:xfrm>
          <a:prstGeom prst="rect">
            <a:avLst/>
          </a:prstGeom>
          <a:noFill/>
          <a:ln>
            <a:noFill/>
          </a:ln>
        </p:spPr>
        <p:txBody>
          <a:bodyPr spcFirstLastPara="1" wrap="square" lIns="0" tIns="0" rIns="0" bIns="0" anchor="b" anchorCtr="0">
            <a:spAutoFit/>
          </a:bodyPr>
          <a:lstStyle>
            <a:lvl1pPr lvl="0" algn="l" rtl="0">
              <a:lnSpc>
                <a:spcPct val="80000"/>
              </a:lnSpc>
              <a:spcBef>
                <a:spcPts val="0"/>
              </a:spcBef>
              <a:spcAft>
                <a:spcPts val="0"/>
              </a:spcAft>
              <a:buClr>
                <a:schemeClr val="dk2"/>
              </a:buClr>
              <a:buSzPts val="5400"/>
              <a:buFont typeface="Cambria"/>
              <a:buNone/>
              <a:defRPr sz="5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6" name="Google Shape;56;p14"/>
          <p:cNvSpPr txBox="1">
            <a:spLocks noGrp="1"/>
          </p:cNvSpPr>
          <p:nvPr>
            <p:ph type="subTitle" idx="1"/>
          </p:nvPr>
        </p:nvSpPr>
        <p:spPr>
          <a:xfrm>
            <a:off x="1600200" y="2676955"/>
            <a:ext cx="7075800" cy="1241700"/>
          </a:xfrm>
          <a:prstGeom prst="rect">
            <a:avLst/>
          </a:prstGeom>
          <a:noFill/>
          <a:ln>
            <a:noFill/>
          </a:ln>
        </p:spPr>
        <p:txBody>
          <a:bodyPr spcFirstLastPara="1" wrap="square" lIns="0" tIns="0" rIns="0" bIns="0" anchor="t" anchorCtr="0">
            <a:noAutofit/>
          </a:bodyPr>
          <a:lstStyle>
            <a:lvl1pPr lvl="0" algn="l" rtl="0">
              <a:lnSpc>
                <a:spcPct val="90000"/>
              </a:lnSpc>
              <a:spcBef>
                <a:spcPts val="800"/>
              </a:spcBef>
              <a:spcAft>
                <a:spcPts val="0"/>
              </a:spcAft>
              <a:buClr>
                <a:srgbClr val="B7F7FF"/>
              </a:buClr>
              <a:buSzPts val="2700"/>
              <a:buNone/>
              <a:defRPr sz="27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7" name="Google Shape;57;p14"/>
          <p:cNvSpPr txBox="1"/>
          <p:nvPr/>
        </p:nvSpPr>
        <p:spPr>
          <a:xfrm>
            <a:off x="1467952" y="4777888"/>
            <a:ext cx="6697800" cy="405300"/>
          </a:xfrm>
          <a:prstGeom prst="rect">
            <a:avLst/>
          </a:prstGeom>
          <a:noFill/>
          <a:ln>
            <a:noFill/>
          </a:ln>
        </p:spPr>
        <p:txBody>
          <a:bodyPr spcFirstLastPara="1" wrap="square" lIns="0" tIns="34275" rIns="0" bIns="34275" anchor="ctr" anchorCtr="0">
            <a:noAutofit/>
          </a:bodyPr>
          <a:lstStyle/>
          <a:p>
            <a:pPr marL="0" marR="0" lvl="0" indent="0" algn="l" rtl="0">
              <a:spcBef>
                <a:spcPts val="0"/>
              </a:spcBef>
              <a:spcAft>
                <a:spcPts val="0"/>
              </a:spcAft>
              <a:buNone/>
            </a:pPr>
            <a:r>
              <a:rPr lang="en" sz="700" b="0" i="0" u="none" strike="noStrike" cap="none">
                <a:solidFill>
                  <a:schemeClr val="dk2"/>
                </a:solidFill>
                <a:latin typeface="Arial Narrow"/>
                <a:ea typeface="Arial Narrow"/>
                <a:cs typeface="Arial Narrow"/>
                <a:sym typeface="Arial Narrow"/>
              </a:rPr>
              <a:t>U.S. Department of Commerce | National Oceanic and Atmospheric Administration | National Marine Fisheries Service</a:t>
            </a:r>
            <a:endParaRPr sz="1100"/>
          </a:p>
        </p:txBody>
      </p:sp>
      <p:sp>
        <p:nvSpPr>
          <p:cNvPr id="58" name="Google Shape;58;p14"/>
          <p:cNvSpPr/>
          <p:nvPr/>
        </p:nvSpPr>
        <p:spPr>
          <a:xfrm rot="10800000">
            <a:off x="-1893" y="161"/>
            <a:ext cx="1636086" cy="4777728"/>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pic>
        <p:nvPicPr>
          <p:cNvPr id="59" name="Google Shape;59;p14"/>
          <p:cNvPicPr preferRelativeResize="0"/>
          <p:nvPr/>
        </p:nvPicPr>
        <p:blipFill rotWithShape="1">
          <a:blip r:embed="rId2">
            <a:alphaModFix/>
          </a:blip>
          <a:srcRect/>
          <a:stretch/>
        </p:blipFill>
        <p:spPr>
          <a:xfrm>
            <a:off x="679566" y="218610"/>
            <a:ext cx="1616315" cy="73632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10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ue1 Title Slide">
  <p:cSld name="Blue1 Title Slide">
    <p:bg>
      <p:bgPr>
        <a:solidFill>
          <a:srgbClr val="0055A4"/>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1467952" y="1347362"/>
            <a:ext cx="7179300" cy="1329600"/>
          </a:xfrm>
          <a:prstGeom prst="rect">
            <a:avLst/>
          </a:prstGeom>
          <a:noFill/>
          <a:ln>
            <a:noFill/>
          </a:ln>
        </p:spPr>
        <p:txBody>
          <a:bodyPr spcFirstLastPara="1" wrap="square" lIns="0" tIns="0" rIns="0" bIns="0" anchor="b" anchorCtr="0">
            <a:spAutoFit/>
          </a:bodyPr>
          <a:lstStyle>
            <a:lvl1pPr lvl="0" algn="l" rtl="0">
              <a:lnSpc>
                <a:spcPct val="80000"/>
              </a:lnSpc>
              <a:spcBef>
                <a:spcPts val="0"/>
              </a:spcBef>
              <a:spcAft>
                <a:spcPts val="0"/>
              </a:spcAft>
              <a:buClr>
                <a:schemeClr val="accent5"/>
              </a:buClr>
              <a:buSzPts val="5400"/>
              <a:buFont typeface="Cambria"/>
              <a:buNone/>
              <a:defRPr sz="5400">
                <a:solidFill>
                  <a:schemeClr val="accent5"/>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2" name="Google Shape;62;p15"/>
          <p:cNvSpPr txBox="1">
            <a:spLocks noGrp="1"/>
          </p:cNvSpPr>
          <p:nvPr>
            <p:ph type="subTitle" idx="1"/>
          </p:nvPr>
        </p:nvSpPr>
        <p:spPr>
          <a:xfrm>
            <a:off x="1467952" y="2676955"/>
            <a:ext cx="7179300" cy="1241700"/>
          </a:xfrm>
          <a:prstGeom prst="rect">
            <a:avLst/>
          </a:prstGeom>
          <a:noFill/>
          <a:ln>
            <a:noFill/>
          </a:ln>
        </p:spPr>
        <p:txBody>
          <a:bodyPr spcFirstLastPara="1" wrap="square" lIns="0" tIns="0" rIns="0" bIns="0" anchor="t" anchorCtr="0">
            <a:noAutofit/>
          </a:bodyPr>
          <a:lstStyle>
            <a:lvl1pPr lvl="0" algn="l" rtl="0">
              <a:lnSpc>
                <a:spcPct val="90000"/>
              </a:lnSpc>
              <a:spcBef>
                <a:spcPts val="800"/>
              </a:spcBef>
              <a:spcAft>
                <a:spcPts val="0"/>
              </a:spcAft>
              <a:buClr>
                <a:srgbClr val="B7F7FF"/>
              </a:buClr>
              <a:buSzPts val="2700"/>
              <a:buNone/>
              <a:defRPr sz="27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63" name="Google Shape;63;p15"/>
          <p:cNvSpPr txBox="1"/>
          <p:nvPr/>
        </p:nvSpPr>
        <p:spPr>
          <a:xfrm>
            <a:off x="1467952" y="4777888"/>
            <a:ext cx="6697800" cy="405300"/>
          </a:xfrm>
          <a:prstGeom prst="rect">
            <a:avLst/>
          </a:prstGeom>
          <a:noFill/>
          <a:ln>
            <a:noFill/>
          </a:ln>
        </p:spPr>
        <p:txBody>
          <a:bodyPr spcFirstLastPara="1" wrap="square" lIns="0" tIns="34275" rIns="0" bIns="34275" anchor="ctr" anchorCtr="0">
            <a:noAutofit/>
          </a:bodyPr>
          <a:lstStyle/>
          <a:p>
            <a:pPr marL="0" marR="0" lvl="0" indent="0" algn="l" rtl="0">
              <a:spcBef>
                <a:spcPts val="0"/>
              </a:spcBef>
              <a:spcAft>
                <a:spcPts val="0"/>
              </a:spcAft>
              <a:buNone/>
            </a:pPr>
            <a:r>
              <a:rPr lang="en" sz="700" b="0" i="0" u="none" strike="noStrike" cap="none">
                <a:solidFill>
                  <a:schemeClr val="accent5"/>
                </a:solidFill>
                <a:latin typeface="Arial Narrow"/>
                <a:ea typeface="Arial Narrow"/>
                <a:cs typeface="Arial Narrow"/>
                <a:sym typeface="Arial Narrow"/>
              </a:rPr>
              <a:t>U.S. Department of Commerce | National Oceanic and Atmospheric Administration | National Marine Fisheries Service</a:t>
            </a:r>
            <a:endParaRPr sz="1100"/>
          </a:p>
        </p:txBody>
      </p:sp>
      <p:sp>
        <p:nvSpPr>
          <p:cNvPr id="64" name="Google Shape;64;p15"/>
          <p:cNvSpPr/>
          <p:nvPr/>
        </p:nvSpPr>
        <p:spPr>
          <a:xfrm rot="10800000">
            <a:off x="-1893" y="161"/>
            <a:ext cx="1636086" cy="4777728"/>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255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pic>
        <p:nvPicPr>
          <p:cNvPr id="65" name="Google Shape;65;p15"/>
          <p:cNvPicPr preferRelativeResize="0"/>
          <p:nvPr/>
        </p:nvPicPr>
        <p:blipFill rotWithShape="1">
          <a:blip r:embed="rId2">
            <a:alphaModFix/>
          </a:blip>
          <a:srcRect/>
          <a:stretch/>
        </p:blipFill>
        <p:spPr>
          <a:xfrm>
            <a:off x="679566" y="218610"/>
            <a:ext cx="1616315" cy="73632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ue2 Title Slide">
  <p:cSld name="Blue2 Title Slide">
    <p:bg>
      <p:bgPr>
        <a:solidFill>
          <a:schemeClr val="accent5"/>
        </a:solidFill>
        <a:effectLst/>
      </p:bgPr>
    </p:bg>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1467952" y="1347362"/>
            <a:ext cx="7208100" cy="1329600"/>
          </a:xfrm>
          <a:prstGeom prst="rect">
            <a:avLst/>
          </a:prstGeom>
          <a:noFill/>
          <a:ln>
            <a:noFill/>
          </a:ln>
        </p:spPr>
        <p:txBody>
          <a:bodyPr spcFirstLastPara="1" wrap="square" lIns="0" tIns="0" rIns="0" bIns="0" anchor="b" anchorCtr="0">
            <a:spAutoFit/>
          </a:bodyPr>
          <a:lstStyle>
            <a:lvl1pPr lvl="0" algn="l" rtl="0">
              <a:lnSpc>
                <a:spcPct val="80000"/>
              </a:lnSpc>
              <a:spcBef>
                <a:spcPts val="0"/>
              </a:spcBef>
              <a:spcAft>
                <a:spcPts val="0"/>
              </a:spcAft>
              <a:buClr>
                <a:srgbClr val="6FF0FF"/>
              </a:buClr>
              <a:buSzPts val="5400"/>
              <a:buFont typeface="Cambria"/>
              <a:buNone/>
              <a:defRPr sz="5400">
                <a:solidFill>
                  <a:srgbClr val="6FF0FF"/>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8" name="Google Shape;68;p16"/>
          <p:cNvSpPr txBox="1">
            <a:spLocks noGrp="1"/>
          </p:cNvSpPr>
          <p:nvPr>
            <p:ph type="subTitle" idx="1"/>
          </p:nvPr>
        </p:nvSpPr>
        <p:spPr>
          <a:xfrm>
            <a:off x="1467952" y="2676955"/>
            <a:ext cx="7208100" cy="1241700"/>
          </a:xfrm>
          <a:prstGeom prst="rect">
            <a:avLst/>
          </a:prstGeom>
          <a:noFill/>
          <a:ln>
            <a:noFill/>
          </a:ln>
        </p:spPr>
        <p:txBody>
          <a:bodyPr spcFirstLastPara="1" wrap="square" lIns="0" tIns="0" rIns="0" bIns="0" anchor="t" anchorCtr="0">
            <a:noAutofit/>
          </a:bodyPr>
          <a:lstStyle>
            <a:lvl1pPr lvl="0" algn="l" rtl="0">
              <a:lnSpc>
                <a:spcPct val="90000"/>
              </a:lnSpc>
              <a:spcBef>
                <a:spcPts val="800"/>
              </a:spcBef>
              <a:spcAft>
                <a:spcPts val="0"/>
              </a:spcAft>
              <a:buClr>
                <a:schemeClr val="lt1"/>
              </a:buClr>
              <a:buSzPts val="2700"/>
              <a:buNone/>
              <a:defRPr sz="27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69" name="Google Shape;69;p16"/>
          <p:cNvSpPr txBox="1"/>
          <p:nvPr/>
        </p:nvSpPr>
        <p:spPr>
          <a:xfrm>
            <a:off x="1467952" y="4777888"/>
            <a:ext cx="6697800" cy="405300"/>
          </a:xfrm>
          <a:prstGeom prst="rect">
            <a:avLst/>
          </a:prstGeom>
          <a:noFill/>
          <a:ln>
            <a:noFill/>
          </a:ln>
        </p:spPr>
        <p:txBody>
          <a:bodyPr spcFirstLastPara="1" wrap="square" lIns="0" tIns="34275" rIns="0" bIns="34275" anchor="ctr" anchorCtr="0">
            <a:noAutofit/>
          </a:bodyPr>
          <a:lstStyle/>
          <a:p>
            <a:pPr marL="0" marR="0" lvl="0" indent="0" algn="l" rtl="0">
              <a:spcBef>
                <a:spcPts val="0"/>
              </a:spcBef>
              <a:spcAft>
                <a:spcPts val="0"/>
              </a:spcAft>
              <a:buNone/>
            </a:pPr>
            <a:r>
              <a:rPr lang="en" sz="700" b="0" i="0" u="none" strike="noStrike" cap="none">
                <a:solidFill>
                  <a:schemeClr val="dk2"/>
                </a:solidFill>
                <a:latin typeface="Arial Narrow"/>
                <a:ea typeface="Arial Narrow"/>
                <a:cs typeface="Arial Narrow"/>
                <a:sym typeface="Arial Narrow"/>
              </a:rPr>
              <a:t>U.S. Department of Commerce | National Oceanic and Atmospheric Administration | National Marine Fisheries Service</a:t>
            </a:r>
            <a:endParaRPr sz="1100"/>
          </a:p>
        </p:txBody>
      </p:sp>
      <p:sp>
        <p:nvSpPr>
          <p:cNvPr id="70" name="Google Shape;70;p16"/>
          <p:cNvSpPr/>
          <p:nvPr/>
        </p:nvSpPr>
        <p:spPr>
          <a:xfrm rot="10800000">
            <a:off x="-1893" y="161"/>
            <a:ext cx="1636086" cy="4777728"/>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pic>
        <p:nvPicPr>
          <p:cNvPr id="71" name="Google Shape;71;p16"/>
          <p:cNvPicPr preferRelativeResize="0"/>
          <p:nvPr/>
        </p:nvPicPr>
        <p:blipFill rotWithShape="1">
          <a:blip r:embed="rId2">
            <a:alphaModFix/>
          </a:blip>
          <a:srcRect/>
          <a:stretch/>
        </p:blipFill>
        <p:spPr>
          <a:xfrm>
            <a:off x="679566" y="218610"/>
            <a:ext cx="1616315" cy="736322"/>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91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inimal Logo Swoosh_Teal Footer ">
  <p:cSld name="Minimal Logo Swoosh_Teal Footer ">
    <p:spTree>
      <p:nvGrpSpPr>
        <p:cNvPr id="1" name="Shape 73"/>
        <p:cNvGrpSpPr/>
        <p:nvPr/>
      </p:nvGrpSpPr>
      <p:grpSpPr>
        <a:xfrm>
          <a:off x="0" y="0"/>
          <a:ext cx="0" cy="0"/>
          <a:chOff x="0" y="0"/>
          <a:chExt cx="0" cy="0"/>
        </a:xfrm>
      </p:grpSpPr>
      <p:sp>
        <p:nvSpPr>
          <p:cNvPr id="74" name="Google Shape;74;p18"/>
          <p:cNvSpPr/>
          <p:nvPr/>
        </p:nvSpPr>
        <p:spPr>
          <a:xfrm>
            <a:off x="0" y="4793530"/>
            <a:ext cx="9144000" cy="350100"/>
          </a:xfrm>
          <a:prstGeom prst="rect">
            <a:avLst/>
          </a:prstGeom>
          <a:gradFill>
            <a:gsLst>
              <a:gs pos="0">
                <a:srgbClr val="83C4CC">
                  <a:alpha val="0"/>
                </a:srgbClr>
              </a:gs>
              <a:gs pos="8000">
                <a:srgbClr val="83C4CC">
                  <a:alpha val="0"/>
                </a:srgbClr>
              </a:gs>
              <a:gs pos="100000">
                <a:srgbClr val="B3DADF"/>
              </a:gs>
            </a:gsLst>
            <a:lin ang="10800025"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sp>
        <p:nvSpPr>
          <p:cNvPr id="75" name="Google Shape;75;p18"/>
          <p:cNvSpPr txBox="1"/>
          <p:nvPr/>
        </p:nvSpPr>
        <p:spPr>
          <a:xfrm>
            <a:off x="685801" y="4777888"/>
            <a:ext cx="6697800" cy="405300"/>
          </a:xfrm>
          <a:prstGeom prst="rect">
            <a:avLst/>
          </a:prstGeom>
          <a:noFill/>
          <a:ln>
            <a:noFill/>
          </a:ln>
        </p:spPr>
        <p:txBody>
          <a:bodyPr spcFirstLastPara="1" wrap="square" lIns="0" tIns="34275" rIns="0" bIns="3427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1"/>
                </a:solidFill>
                <a:latin typeface="Arial Narrow"/>
                <a:ea typeface="Arial Narrow"/>
                <a:cs typeface="Arial Narrow"/>
                <a:sym typeface="Arial Narrow"/>
              </a:rPr>
              <a:t>U.S. Department of Commerce | National Oceanic and Atmospheric Administration | National Marine Fisheries Service</a:t>
            </a:r>
            <a:endParaRPr sz="1100" b="0" i="0" u="none" strike="noStrike" cap="none">
              <a:solidFill>
                <a:srgbClr val="000000"/>
              </a:solidFill>
              <a:latin typeface="Arial"/>
              <a:ea typeface="Arial"/>
              <a:cs typeface="Arial"/>
              <a:sym typeface="Arial"/>
            </a:endParaRPr>
          </a:p>
        </p:txBody>
      </p:sp>
      <p:sp>
        <p:nvSpPr>
          <p:cNvPr id="76" name="Google Shape;76;p18"/>
          <p:cNvSpPr txBox="1"/>
          <p:nvPr/>
        </p:nvSpPr>
        <p:spPr>
          <a:xfrm>
            <a:off x="126124" y="4767773"/>
            <a:ext cx="559800" cy="41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800"/>
              <a:buFont typeface="Arial Narrow"/>
              <a:buNone/>
            </a:pPr>
            <a:r>
              <a:rPr lang="en" sz="800" b="1" i="0" u="none" strike="noStrike" cap="none">
                <a:solidFill>
                  <a:schemeClr val="dk2"/>
                </a:solidFill>
                <a:latin typeface="Arial Narrow"/>
                <a:ea typeface="Arial Narrow"/>
                <a:cs typeface="Arial Narrow"/>
                <a:sym typeface="Arial Narrow"/>
              </a:rPr>
              <a:t>Page </a:t>
            </a:r>
            <a:fld id="{00000000-1234-1234-1234-123412341234}" type="slidenum">
              <a:rPr lang="en" sz="800" b="1" i="0" u="none" strike="noStrike" cap="none">
                <a:solidFill>
                  <a:schemeClr val="dk2"/>
                </a:solidFill>
                <a:latin typeface="Arial Narrow"/>
                <a:ea typeface="Arial Narrow"/>
                <a:cs typeface="Arial Narrow"/>
                <a:sym typeface="Arial Narrow"/>
              </a:rPr>
              <a:t>‹#›</a:t>
            </a:fld>
            <a:endParaRPr sz="800" b="1" i="0" u="none" strike="noStrike" cap="none">
              <a:solidFill>
                <a:schemeClr val="dk2"/>
              </a:solidFill>
              <a:latin typeface="Arial Narrow"/>
              <a:ea typeface="Arial Narrow"/>
              <a:cs typeface="Arial Narrow"/>
              <a:sym typeface="Arial Narrow"/>
            </a:endParaRPr>
          </a:p>
        </p:txBody>
      </p:sp>
      <p:sp>
        <p:nvSpPr>
          <p:cNvPr id="77" name="Google Shape;77;p18"/>
          <p:cNvSpPr/>
          <p:nvPr/>
        </p:nvSpPr>
        <p:spPr>
          <a:xfrm rot="-5400000" flipH="1">
            <a:off x="6426876" y="2423581"/>
            <a:ext cx="1520792" cy="3921504"/>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0">
                <a:schemeClr val="accent1"/>
              </a:gs>
              <a:gs pos="100000">
                <a:schemeClr val="accent1"/>
              </a:gs>
            </a:gsLst>
            <a:lin ang="18900044"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sp>
        <p:nvSpPr>
          <p:cNvPr id="78" name="Google Shape;78;p18"/>
          <p:cNvSpPr/>
          <p:nvPr/>
        </p:nvSpPr>
        <p:spPr>
          <a:xfrm rot="-5400000" flipH="1">
            <a:off x="7361536" y="3358605"/>
            <a:ext cx="1372556" cy="2191932"/>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pic>
        <p:nvPicPr>
          <p:cNvPr id="79" name="Google Shape;79;p18" descr="NOAA Fisheries logo"/>
          <p:cNvPicPr preferRelativeResize="0"/>
          <p:nvPr/>
        </p:nvPicPr>
        <p:blipFill rotWithShape="1">
          <a:blip r:embed="rId2">
            <a:alphaModFix/>
          </a:blip>
          <a:srcRect/>
          <a:stretch/>
        </p:blipFill>
        <p:spPr>
          <a:xfrm>
            <a:off x="7908609" y="4556854"/>
            <a:ext cx="1123244" cy="511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White+Footer">
  <p:cSld name="White+Footer">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685801" y="142876"/>
            <a:ext cx="8182500" cy="4518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3000"/>
              <a:buFont typeface="Cambria"/>
              <a:buNone/>
              <a:defRPr sz="3000" b="0" i="0" u="none" strike="noStrike" cap="none">
                <a:solidFill>
                  <a:schemeClr val="accent1"/>
                </a:solidFill>
                <a:latin typeface="Cambria"/>
                <a:ea typeface="Cambria"/>
                <a:cs typeface="Cambria"/>
                <a:sym typeface="Cambria"/>
              </a:defRPr>
            </a:lvl1pPr>
            <a:lvl2pPr marR="0" lvl="1"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9pPr>
          </a:lstStyle>
          <a:p>
            <a:endParaRPr/>
          </a:p>
        </p:txBody>
      </p:sp>
      <p:sp>
        <p:nvSpPr>
          <p:cNvPr id="88" name="Google Shape;88;p20"/>
          <p:cNvSpPr txBox="1">
            <a:spLocks noGrp="1"/>
          </p:cNvSpPr>
          <p:nvPr>
            <p:ph type="body" idx="1"/>
          </p:nvPr>
        </p:nvSpPr>
        <p:spPr>
          <a:xfrm>
            <a:off x="685801" y="763149"/>
            <a:ext cx="6697800" cy="4479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endParaRPr/>
          </a:p>
        </p:txBody>
      </p:sp>
      <p:sp>
        <p:nvSpPr>
          <p:cNvPr id="89" name="Google Shape;89;p20"/>
          <p:cNvSpPr txBox="1"/>
          <p:nvPr/>
        </p:nvSpPr>
        <p:spPr>
          <a:xfrm>
            <a:off x="685801" y="4738214"/>
            <a:ext cx="6697800" cy="405300"/>
          </a:xfrm>
          <a:prstGeom prst="rect">
            <a:avLst/>
          </a:prstGeom>
          <a:noFill/>
          <a:ln>
            <a:noFill/>
          </a:ln>
        </p:spPr>
        <p:txBody>
          <a:bodyPr spcFirstLastPara="1" wrap="square" lIns="0" tIns="34275" rIns="0" bIns="342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204A4F"/>
                </a:solidFill>
                <a:latin typeface="Arial Narrow"/>
                <a:ea typeface="Arial Narrow"/>
                <a:cs typeface="Arial Narrow"/>
                <a:sym typeface="Arial Narrow"/>
              </a:rPr>
              <a:t>U.S. Department of Commerce | National Oceanic and Atmospheric Administration | National Marine Fisheries Service</a:t>
            </a:r>
            <a:endParaRPr sz="1100" b="0" i="0" u="none" strike="noStrike" cap="none">
              <a:solidFill>
                <a:srgbClr val="000000"/>
              </a:solidFill>
              <a:latin typeface="Arial"/>
              <a:ea typeface="Arial"/>
              <a:cs typeface="Arial"/>
              <a:sym typeface="Arial"/>
            </a:endParaRPr>
          </a:p>
        </p:txBody>
      </p:sp>
      <p:sp>
        <p:nvSpPr>
          <p:cNvPr id="90" name="Google Shape;90;p20"/>
          <p:cNvSpPr txBox="1"/>
          <p:nvPr/>
        </p:nvSpPr>
        <p:spPr>
          <a:xfrm>
            <a:off x="126124" y="4728098"/>
            <a:ext cx="559800" cy="41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3B9C2"/>
              </a:buClr>
              <a:buSzPts val="900"/>
              <a:buFont typeface="Arial Narrow"/>
              <a:buNone/>
            </a:pPr>
            <a:r>
              <a:rPr lang="en" sz="900" b="1" i="0" u="none" strike="noStrike" cap="none">
                <a:solidFill>
                  <a:srgbClr val="13B9C2"/>
                </a:solidFill>
                <a:latin typeface="Arial Narrow"/>
                <a:ea typeface="Arial Narrow"/>
                <a:cs typeface="Arial Narrow"/>
                <a:sym typeface="Arial Narrow"/>
              </a:rPr>
              <a:t>Page </a:t>
            </a:r>
            <a:fld id="{00000000-1234-1234-1234-123412341234}" type="slidenum">
              <a:rPr lang="en" sz="900" b="1" i="0" u="none" strike="noStrike" cap="none">
                <a:solidFill>
                  <a:srgbClr val="13B9C2"/>
                </a:solidFill>
                <a:latin typeface="Arial Narrow"/>
                <a:ea typeface="Arial Narrow"/>
                <a:cs typeface="Arial Narrow"/>
                <a:sym typeface="Arial Narrow"/>
              </a:rPr>
              <a:t>‹#›</a:t>
            </a:fld>
            <a:endParaRPr sz="900" b="1" i="0" u="none" strike="noStrike" cap="none">
              <a:solidFill>
                <a:srgbClr val="13B9C2"/>
              </a:solidFill>
              <a:latin typeface="Arial Narrow"/>
              <a:ea typeface="Arial Narrow"/>
              <a:cs typeface="Arial Narrow"/>
              <a:sym typeface="Arial Narrow"/>
            </a:endParaRPr>
          </a:p>
        </p:txBody>
      </p:sp>
    </p:spTree>
  </p:cSld>
  <p:clrMapOvr>
    <a:masterClrMapping/>
  </p:clrMapOvr>
  <p:extLst>
    <p:ext uri="{DCECCB84-F9BA-43D5-87BE-67443E8EF086}">
      <p15:sldGuideLst xmlns:p15="http://schemas.microsoft.com/office/powerpoint/2012/main">
        <p15:guide id="1" orient="horz" pos="90">
          <p15:clr>
            <a:srgbClr val="FBAE40"/>
          </p15:clr>
        </p15:guide>
        <p15:guide id="2" pos="32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inimal Swoosh">
  <p:cSld name="Minimal Swoosh">
    <p:spTree>
      <p:nvGrpSpPr>
        <p:cNvPr id="1" name="Shape 91"/>
        <p:cNvGrpSpPr/>
        <p:nvPr/>
      </p:nvGrpSpPr>
      <p:grpSpPr>
        <a:xfrm>
          <a:off x="0" y="0"/>
          <a:ext cx="0" cy="0"/>
          <a:chOff x="0" y="0"/>
          <a:chExt cx="0" cy="0"/>
        </a:xfrm>
      </p:grpSpPr>
      <p:sp>
        <p:nvSpPr>
          <p:cNvPr id="92" name="Google Shape;92;p21"/>
          <p:cNvSpPr txBox="1"/>
          <p:nvPr/>
        </p:nvSpPr>
        <p:spPr>
          <a:xfrm>
            <a:off x="685801" y="4777888"/>
            <a:ext cx="6697800" cy="405300"/>
          </a:xfrm>
          <a:prstGeom prst="rect">
            <a:avLst/>
          </a:prstGeom>
          <a:noFill/>
          <a:ln>
            <a:noFill/>
          </a:ln>
        </p:spPr>
        <p:txBody>
          <a:bodyPr spcFirstLastPara="1" wrap="square" lIns="0" tIns="34275" rIns="0" bIns="3427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1"/>
                </a:solidFill>
                <a:latin typeface="Arial Narrow"/>
                <a:ea typeface="Arial Narrow"/>
                <a:cs typeface="Arial Narrow"/>
                <a:sym typeface="Arial Narrow"/>
              </a:rPr>
              <a:t>U.S. Department of Commerce | National Oceanic and Atmospheric Administration | National Marine Fisheries Service</a:t>
            </a:r>
            <a:endParaRPr sz="1100" b="0" i="0" u="none" strike="noStrike" cap="none">
              <a:solidFill>
                <a:srgbClr val="000000"/>
              </a:solidFill>
              <a:latin typeface="Arial"/>
              <a:ea typeface="Arial"/>
              <a:cs typeface="Arial"/>
              <a:sym typeface="Arial"/>
            </a:endParaRPr>
          </a:p>
        </p:txBody>
      </p:sp>
      <p:sp>
        <p:nvSpPr>
          <p:cNvPr id="93" name="Google Shape;93;p21"/>
          <p:cNvSpPr txBox="1"/>
          <p:nvPr/>
        </p:nvSpPr>
        <p:spPr>
          <a:xfrm>
            <a:off x="126124" y="4767773"/>
            <a:ext cx="559800" cy="41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800"/>
              <a:buFont typeface="Arial Narrow"/>
              <a:buNone/>
            </a:pPr>
            <a:r>
              <a:rPr lang="en" sz="800" b="1" i="0" u="none" strike="noStrike" cap="none">
                <a:solidFill>
                  <a:schemeClr val="dk2"/>
                </a:solidFill>
                <a:latin typeface="Arial Narrow"/>
                <a:ea typeface="Arial Narrow"/>
                <a:cs typeface="Arial Narrow"/>
                <a:sym typeface="Arial Narrow"/>
              </a:rPr>
              <a:t>Page </a:t>
            </a:r>
            <a:fld id="{00000000-1234-1234-1234-123412341234}" type="slidenum">
              <a:rPr lang="en" sz="800" b="1" i="0" u="none" strike="noStrike" cap="none">
                <a:solidFill>
                  <a:schemeClr val="dk2"/>
                </a:solidFill>
                <a:latin typeface="Arial Narrow"/>
                <a:ea typeface="Arial Narrow"/>
                <a:cs typeface="Arial Narrow"/>
                <a:sym typeface="Arial Narrow"/>
              </a:rPr>
              <a:t>‹#›</a:t>
            </a:fld>
            <a:endParaRPr sz="800" b="1" i="0" u="none" strike="noStrike" cap="none">
              <a:solidFill>
                <a:schemeClr val="dk2"/>
              </a:solidFill>
              <a:latin typeface="Arial Narrow"/>
              <a:ea typeface="Arial Narrow"/>
              <a:cs typeface="Arial Narrow"/>
              <a:sym typeface="Arial Narrow"/>
            </a:endParaRPr>
          </a:p>
        </p:txBody>
      </p:sp>
      <p:sp>
        <p:nvSpPr>
          <p:cNvPr id="94" name="Google Shape;94;p21"/>
          <p:cNvSpPr/>
          <p:nvPr/>
        </p:nvSpPr>
        <p:spPr>
          <a:xfrm rot="-5400000" flipH="1">
            <a:off x="7413393" y="3410221"/>
            <a:ext cx="911377" cy="2551546"/>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0">
                <a:srgbClr val="83C4CC">
                  <a:alpha val="0"/>
                </a:srgbClr>
              </a:gs>
              <a:gs pos="49500">
                <a:srgbClr val="84C4CC">
                  <a:alpha val="29411"/>
                </a:srgbClr>
              </a:gs>
              <a:gs pos="99000">
                <a:srgbClr val="83C4CC"/>
              </a:gs>
              <a:gs pos="100000">
                <a:srgbClr val="83C4CC"/>
              </a:gs>
            </a:gsLst>
            <a:lin ang="18900044"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inimal Swoosh_Teal Footer">
  <p:cSld name="Minimal Swoosh_Teal Footer">
    <p:spTree>
      <p:nvGrpSpPr>
        <p:cNvPr id="1" name="Shape 95"/>
        <p:cNvGrpSpPr/>
        <p:nvPr/>
      </p:nvGrpSpPr>
      <p:grpSpPr>
        <a:xfrm>
          <a:off x="0" y="0"/>
          <a:ext cx="0" cy="0"/>
          <a:chOff x="0" y="0"/>
          <a:chExt cx="0" cy="0"/>
        </a:xfrm>
      </p:grpSpPr>
      <p:sp>
        <p:nvSpPr>
          <p:cNvPr id="96" name="Google Shape;96;p22"/>
          <p:cNvSpPr/>
          <p:nvPr/>
        </p:nvSpPr>
        <p:spPr>
          <a:xfrm>
            <a:off x="0" y="4793530"/>
            <a:ext cx="9144000" cy="350100"/>
          </a:xfrm>
          <a:prstGeom prst="rect">
            <a:avLst/>
          </a:prstGeom>
          <a:gradFill>
            <a:gsLst>
              <a:gs pos="0">
                <a:srgbClr val="83C4CC">
                  <a:alpha val="0"/>
                </a:srgbClr>
              </a:gs>
              <a:gs pos="8000">
                <a:srgbClr val="83C4CC">
                  <a:alpha val="0"/>
                </a:srgbClr>
              </a:gs>
              <a:gs pos="100000">
                <a:srgbClr val="B3DADF"/>
              </a:gs>
            </a:gsLst>
            <a:lin ang="10800025"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sp>
        <p:nvSpPr>
          <p:cNvPr id="97" name="Google Shape;97;p22"/>
          <p:cNvSpPr txBox="1"/>
          <p:nvPr/>
        </p:nvSpPr>
        <p:spPr>
          <a:xfrm>
            <a:off x="685801" y="4777888"/>
            <a:ext cx="6697800" cy="405300"/>
          </a:xfrm>
          <a:prstGeom prst="rect">
            <a:avLst/>
          </a:prstGeom>
          <a:noFill/>
          <a:ln>
            <a:noFill/>
          </a:ln>
        </p:spPr>
        <p:txBody>
          <a:bodyPr spcFirstLastPara="1" wrap="square" lIns="0" tIns="34275" rIns="0" bIns="3427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1"/>
                </a:solidFill>
                <a:latin typeface="Arial Narrow"/>
                <a:ea typeface="Arial Narrow"/>
                <a:cs typeface="Arial Narrow"/>
                <a:sym typeface="Arial Narrow"/>
              </a:rPr>
              <a:t>U.S. Department of Commerce | National Oceanic and Atmospheric Administration | National Marine Fisheries Service</a:t>
            </a:r>
            <a:endParaRPr sz="1100" b="0" i="0" u="none" strike="noStrike" cap="none">
              <a:solidFill>
                <a:srgbClr val="000000"/>
              </a:solidFill>
              <a:latin typeface="Arial"/>
              <a:ea typeface="Arial"/>
              <a:cs typeface="Arial"/>
              <a:sym typeface="Arial"/>
            </a:endParaRPr>
          </a:p>
        </p:txBody>
      </p:sp>
      <p:sp>
        <p:nvSpPr>
          <p:cNvPr id="98" name="Google Shape;98;p22"/>
          <p:cNvSpPr txBox="1"/>
          <p:nvPr/>
        </p:nvSpPr>
        <p:spPr>
          <a:xfrm>
            <a:off x="126124" y="4767773"/>
            <a:ext cx="559800" cy="41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800"/>
              <a:buFont typeface="Arial Narrow"/>
              <a:buNone/>
            </a:pPr>
            <a:r>
              <a:rPr lang="en" sz="800" b="1" i="0" u="none" strike="noStrike" cap="none">
                <a:solidFill>
                  <a:schemeClr val="dk2"/>
                </a:solidFill>
                <a:latin typeface="Arial Narrow"/>
                <a:ea typeface="Arial Narrow"/>
                <a:cs typeface="Arial Narrow"/>
                <a:sym typeface="Arial Narrow"/>
              </a:rPr>
              <a:t>Page </a:t>
            </a:r>
            <a:fld id="{00000000-1234-1234-1234-123412341234}" type="slidenum">
              <a:rPr lang="en" sz="800" b="1" i="0" u="none" strike="noStrike" cap="none">
                <a:solidFill>
                  <a:schemeClr val="dk2"/>
                </a:solidFill>
                <a:latin typeface="Arial Narrow"/>
                <a:ea typeface="Arial Narrow"/>
                <a:cs typeface="Arial Narrow"/>
                <a:sym typeface="Arial Narrow"/>
              </a:rPr>
              <a:t>‹#›</a:t>
            </a:fld>
            <a:endParaRPr sz="800" b="1" i="0" u="none" strike="noStrike" cap="none">
              <a:solidFill>
                <a:schemeClr val="dk2"/>
              </a:solidFill>
              <a:latin typeface="Arial Narrow"/>
              <a:ea typeface="Arial Narrow"/>
              <a:cs typeface="Arial Narrow"/>
              <a:sym typeface="Arial Narrow"/>
            </a:endParaRPr>
          </a:p>
        </p:txBody>
      </p:sp>
      <p:sp>
        <p:nvSpPr>
          <p:cNvPr id="99" name="Google Shape;99;p22"/>
          <p:cNvSpPr/>
          <p:nvPr/>
        </p:nvSpPr>
        <p:spPr>
          <a:xfrm rot="-5400000" flipH="1">
            <a:off x="7413393" y="3410221"/>
            <a:ext cx="911377" cy="2551546"/>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0">
                <a:srgbClr val="83C4CC">
                  <a:alpha val="0"/>
                </a:srgbClr>
              </a:gs>
              <a:gs pos="49500">
                <a:srgbClr val="84C4CC">
                  <a:alpha val="29411"/>
                </a:srgbClr>
              </a:gs>
              <a:gs pos="99000">
                <a:srgbClr val="83C4CC"/>
              </a:gs>
              <a:gs pos="100000">
                <a:srgbClr val="83C4CC"/>
              </a:gs>
            </a:gsLst>
            <a:lin ang="18900044"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inimal Logo Swoosh ">
  <p:cSld name="Minimal Logo Swoosh ">
    <p:spTree>
      <p:nvGrpSpPr>
        <p:cNvPr id="1" name="Shape 100"/>
        <p:cNvGrpSpPr/>
        <p:nvPr/>
      </p:nvGrpSpPr>
      <p:grpSpPr>
        <a:xfrm>
          <a:off x="0" y="0"/>
          <a:ext cx="0" cy="0"/>
          <a:chOff x="0" y="0"/>
          <a:chExt cx="0" cy="0"/>
        </a:xfrm>
      </p:grpSpPr>
      <p:sp>
        <p:nvSpPr>
          <p:cNvPr id="101" name="Google Shape;101;p23"/>
          <p:cNvSpPr txBox="1"/>
          <p:nvPr/>
        </p:nvSpPr>
        <p:spPr>
          <a:xfrm>
            <a:off x="685801" y="4777888"/>
            <a:ext cx="6697800" cy="405300"/>
          </a:xfrm>
          <a:prstGeom prst="rect">
            <a:avLst/>
          </a:prstGeom>
          <a:noFill/>
          <a:ln>
            <a:noFill/>
          </a:ln>
        </p:spPr>
        <p:txBody>
          <a:bodyPr spcFirstLastPara="1" wrap="square" lIns="0" tIns="34275" rIns="0" bIns="34275" anchor="ctr" anchorCtr="0">
            <a:no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1"/>
                </a:solidFill>
                <a:latin typeface="Arial Narrow"/>
                <a:ea typeface="Arial Narrow"/>
                <a:cs typeface="Arial Narrow"/>
                <a:sym typeface="Arial Narrow"/>
              </a:rPr>
              <a:t>U.S. Department of Commerce | National Oceanic and Atmospheric Administration | National Marine Fisheries Service</a:t>
            </a:r>
            <a:endParaRPr sz="1100" b="0" i="0" u="none" strike="noStrike" cap="none">
              <a:solidFill>
                <a:srgbClr val="000000"/>
              </a:solidFill>
              <a:latin typeface="Arial"/>
              <a:ea typeface="Arial"/>
              <a:cs typeface="Arial"/>
              <a:sym typeface="Arial"/>
            </a:endParaRPr>
          </a:p>
        </p:txBody>
      </p:sp>
      <p:sp>
        <p:nvSpPr>
          <p:cNvPr id="102" name="Google Shape;102;p23"/>
          <p:cNvSpPr txBox="1"/>
          <p:nvPr/>
        </p:nvSpPr>
        <p:spPr>
          <a:xfrm>
            <a:off x="126124" y="4767773"/>
            <a:ext cx="559800" cy="41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2"/>
              </a:buClr>
              <a:buSzPts val="800"/>
              <a:buFont typeface="Arial Narrow"/>
              <a:buNone/>
            </a:pPr>
            <a:r>
              <a:rPr lang="en" sz="800" b="1" i="0" u="none" strike="noStrike" cap="none">
                <a:solidFill>
                  <a:schemeClr val="dk2"/>
                </a:solidFill>
                <a:latin typeface="Arial Narrow"/>
                <a:ea typeface="Arial Narrow"/>
                <a:cs typeface="Arial Narrow"/>
                <a:sym typeface="Arial Narrow"/>
              </a:rPr>
              <a:t>Page </a:t>
            </a:r>
            <a:fld id="{00000000-1234-1234-1234-123412341234}" type="slidenum">
              <a:rPr lang="en" sz="800" b="1" i="0" u="none" strike="noStrike" cap="none">
                <a:solidFill>
                  <a:schemeClr val="dk2"/>
                </a:solidFill>
                <a:latin typeface="Arial Narrow"/>
                <a:ea typeface="Arial Narrow"/>
                <a:cs typeface="Arial Narrow"/>
                <a:sym typeface="Arial Narrow"/>
              </a:rPr>
              <a:t>‹#›</a:t>
            </a:fld>
            <a:endParaRPr sz="800" b="1" i="0" u="none" strike="noStrike" cap="none">
              <a:solidFill>
                <a:schemeClr val="dk2"/>
              </a:solidFill>
              <a:latin typeface="Arial Narrow"/>
              <a:ea typeface="Arial Narrow"/>
              <a:cs typeface="Arial Narrow"/>
              <a:sym typeface="Arial Narrow"/>
            </a:endParaRPr>
          </a:p>
        </p:txBody>
      </p:sp>
      <p:sp>
        <p:nvSpPr>
          <p:cNvPr id="103" name="Google Shape;103;p23"/>
          <p:cNvSpPr/>
          <p:nvPr/>
        </p:nvSpPr>
        <p:spPr>
          <a:xfrm rot="-5400000" flipH="1">
            <a:off x="6426878" y="2437996"/>
            <a:ext cx="1520792" cy="3921504"/>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0">
                <a:srgbClr val="83C4CC"/>
              </a:gs>
              <a:gs pos="99000">
                <a:srgbClr val="83C4CC">
                  <a:alpha val="8235"/>
                </a:srgbClr>
              </a:gs>
              <a:gs pos="100000">
                <a:srgbClr val="83C4CC">
                  <a:alpha val="8235"/>
                </a:srgbClr>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sp>
        <p:nvSpPr>
          <p:cNvPr id="104" name="Google Shape;104;p23"/>
          <p:cNvSpPr/>
          <p:nvPr/>
        </p:nvSpPr>
        <p:spPr>
          <a:xfrm rot="-5400000" flipH="1">
            <a:off x="7361536" y="3358605"/>
            <a:ext cx="1372556" cy="2191932"/>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pic>
        <p:nvPicPr>
          <p:cNvPr id="105" name="Google Shape;105;p23" descr="NOAA Fisheries logo"/>
          <p:cNvPicPr preferRelativeResize="0"/>
          <p:nvPr/>
        </p:nvPicPr>
        <p:blipFill rotWithShape="1">
          <a:blip r:embed="rId2">
            <a:alphaModFix/>
          </a:blip>
          <a:srcRect/>
          <a:stretch/>
        </p:blipFill>
        <p:spPr>
          <a:xfrm>
            <a:off x="7908609" y="4556854"/>
            <a:ext cx="1123244" cy="511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1400"/>
              <a:buFont typeface="Century Schoolbook"/>
              <a:buNone/>
              <a:defRPr sz="33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 name="Google Shape;108;p2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Century Schoolbook"/>
                <a:ea typeface="Century Schoolbook"/>
                <a:cs typeface="Century Schoolbook"/>
                <a:sym typeface="Century Schoolbook"/>
              </a:defRPr>
            </a:lvl1pPr>
            <a:lvl2pPr marL="914400" marR="0" lvl="1" indent="-317500" algn="l" rtl="0">
              <a:lnSpc>
                <a:spcPct val="90000"/>
              </a:lnSpc>
              <a:spcBef>
                <a:spcPts val="400"/>
              </a:spcBef>
              <a:spcAft>
                <a:spcPts val="0"/>
              </a:spcAft>
              <a:buClr>
                <a:schemeClr val="dk1"/>
              </a:buClr>
              <a:buSzPts val="1400"/>
              <a:buFont typeface="Noto Sans Symbols"/>
              <a:buChar char="●"/>
              <a:defRPr sz="12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09" name="Google Shape;109;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10" name="Google Shape;110;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11" name="Google Shape;111;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L="0" marR="0" lvl="1"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L="0" marR="0" lvl="2"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L="0" marR="0" lvl="3"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L="0" marR="0" lvl="4"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L="0" marR="0" lvl="5"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L="0" marR="0" lvl="6"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L="0" marR="0" lvl="7"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L="0" marR="0" lvl="8"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
              <a:t>‹#›</a:t>
            </a:fld>
            <a:endParaRPr/>
          </a:p>
        </p:txBody>
      </p:sp>
      <p:sp>
        <p:nvSpPr>
          <p:cNvPr id="112" name="Google Shape;112;p24"/>
          <p:cNvSpPr/>
          <p:nvPr/>
        </p:nvSpPr>
        <p:spPr>
          <a:xfrm>
            <a:off x="0" y="0"/>
            <a:ext cx="9144000" cy="68700"/>
          </a:xfrm>
          <a:prstGeom prst="rect">
            <a:avLst/>
          </a:prstGeom>
          <a:solidFill>
            <a:srgbClr val="00467F"/>
          </a:solidFill>
          <a:ln w="9525" cap="flat" cmpd="sng">
            <a:solidFill>
              <a:srgbClr val="0046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Narrow"/>
              <a:ea typeface="Arial Narrow"/>
              <a:cs typeface="Arial Narrow"/>
              <a:sym typeface="Arial Narrow"/>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3"/>
        <p:cNvGrpSpPr/>
        <p:nvPr/>
      </p:nvGrpSpPr>
      <p:grpSpPr>
        <a:xfrm>
          <a:off x="0" y="0"/>
          <a:ext cx="0" cy="0"/>
          <a:chOff x="0" y="0"/>
          <a:chExt cx="0" cy="0"/>
        </a:xfrm>
      </p:grpSpPr>
      <p:sp>
        <p:nvSpPr>
          <p:cNvPr id="114" name="Google Shape;114;p25"/>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1400"/>
              <a:buFont typeface="Century Schoolbook"/>
              <a:buNone/>
              <a:defRPr sz="33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5"/>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entury Schoolbook"/>
                <a:ea typeface="Century Schoolbook"/>
                <a:cs typeface="Century Schoolbook"/>
                <a:sym typeface="Century Schoolbook"/>
              </a:defRPr>
            </a:lvl1pPr>
            <a:lvl2pPr marL="914400" marR="0" lvl="1" indent="-228600" algn="l" rtl="0">
              <a:lnSpc>
                <a:spcPct val="90000"/>
              </a:lnSpc>
              <a:spcBef>
                <a:spcPts val="400"/>
              </a:spcBef>
              <a:spcAft>
                <a:spcPts val="0"/>
              </a:spcAft>
              <a:buClr>
                <a:schemeClr val="dk1"/>
              </a:buClr>
              <a:buSzPts val="1500"/>
              <a:buFont typeface="Noto Sans Symbols"/>
              <a:buNone/>
              <a:defRPr sz="1500" b="1" i="0" u="none" strike="noStrike" cap="none">
                <a:solidFill>
                  <a:srgbClr val="262626"/>
                </a:solidFill>
                <a:latin typeface="Century Schoolbook"/>
                <a:ea typeface="Century Schoolbook"/>
                <a:cs typeface="Century Schoolbook"/>
                <a:sym typeface="Century Schoolbook"/>
              </a:defRPr>
            </a:lvl2pPr>
            <a:lvl3pPr marL="1371600" marR="0" lvl="2" indent="-228600" algn="l" rtl="0">
              <a:lnSpc>
                <a:spcPct val="90000"/>
              </a:lnSpc>
              <a:spcBef>
                <a:spcPts val="400"/>
              </a:spcBef>
              <a:spcAft>
                <a:spcPts val="0"/>
              </a:spcAft>
              <a:buClr>
                <a:schemeClr val="dk1"/>
              </a:buClr>
              <a:buSzPts val="1400"/>
              <a:buFont typeface="Noto Sans Symbols"/>
              <a:buNone/>
              <a:defRPr sz="1400" b="1" i="0" u="none" strike="noStrike" cap="none">
                <a:solidFill>
                  <a:srgbClr val="262626"/>
                </a:solidFill>
                <a:latin typeface="Century Schoolbook"/>
                <a:ea typeface="Century Schoolbook"/>
                <a:cs typeface="Century Schoolbook"/>
                <a:sym typeface="Century Schoolbook"/>
              </a:defRPr>
            </a:lvl3pPr>
            <a:lvl4pPr marL="1828800" marR="0" lvl="3"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4pPr>
            <a:lvl5pPr marL="2286000" marR="0" lvl="4"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5pPr>
            <a:lvl6pPr marL="2743200" marR="0" lvl="5"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6pPr>
            <a:lvl7pPr marL="3200400" marR="0" lvl="6"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7pPr>
            <a:lvl8pPr marL="3657600" marR="0" lvl="7"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8pPr>
            <a:lvl9pPr marL="4114800" marR="0" lvl="8"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16" name="Google Shape;116;p25"/>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Century Schoolbook"/>
                <a:ea typeface="Century Schoolbook"/>
                <a:cs typeface="Century Schoolbook"/>
                <a:sym typeface="Century Schoolbook"/>
              </a:defRPr>
            </a:lvl1pPr>
            <a:lvl2pPr marL="914400" marR="0" lvl="1" indent="-317500" algn="l" rtl="0">
              <a:lnSpc>
                <a:spcPct val="90000"/>
              </a:lnSpc>
              <a:spcBef>
                <a:spcPts val="400"/>
              </a:spcBef>
              <a:spcAft>
                <a:spcPts val="0"/>
              </a:spcAft>
              <a:buClr>
                <a:schemeClr val="dk1"/>
              </a:buClr>
              <a:buSzPts val="1400"/>
              <a:buFont typeface="Noto Sans Symbols"/>
              <a:buChar char="●"/>
              <a:defRPr sz="12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17" name="Google Shape;117;p25"/>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entury Schoolbook"/>
                <a:ea typeface="Century Schoolbook"/>
                <a:cs typeface="Century Schoolbook"/>
                <a:sym typeface="Century Schoolbook"/>
              </a:defRPr>
            </a:lvl1pPr>
            <a:lvl2pPr marL="914400" marR="0" lvl="1" indent="-228600" algn="l" rtl="0">
              <a:lnSpc>
                <a:spcPct val="90000"/>
              </a:lnSpc>
              <a:spcBef>
                <a:spcPts val="400"/>
              </a:spcBef>
              <a:spcAft>
                <a:spcPts val="0"/>
              </a:spcAft>
              <a:buClr>
                <a:schemeClr val="dk1"/>
              </a:buClr>
              <a:buSzPts val="1500"/>
              <a:buFont typeface="Noto Sans Symbols"/>
              <a:buNone/>
              <a:defRPr sz="1500" b="1" i="0" u="none" strike="noStrike" cap="none">
                <a:solidFill>
                  <a:srgbClr val="262626"/>
                </a:solidFill>
                <a:latin typeface="Century Schoolbook"/>
                <a:ea typeface="Century Schoolbook"/>
                <a:cs typeface="Century Schoolbook"/>
                <a:sym typeface="Century Schoolbook"/>
              </a:defRPr>
            </a:lvl2pPr>
            <a:lvl3pPr marL="1371600" marR="0" lvl="2" indent="-228600" algn="l" rtl="0">
              <a:lnSpc>
                <a:spcPct val="90000"/>
              </a:lnSpc>
              <a:spcBef>
                <a:spcPts val="400"/>
              </a:spcBef>
              <a:spcAft>
                <a:spcPts val="0"/>
              </a:spcAft>
              <a:buClr>
                <a:schemeClr val="dk1"/>
              </a:buClr>
              <a:buSzPts val="1400"/>
              <a:buFont typeface="Noto Sans Symbols"/>
              <a:buNone/>
              <a:defRPr sz="1400" b="1" i="0" u="none" strike="noStrike" cap="none">
                <a:solidFill>
                  <a:srgbClr val="262626"/>
                </a:solidFill>
                <a:latin typeface="Century Schoolbook"/>
                <a:ea typeface="Century Schoolbook"/>
                <a:cs typeface="Century Schoolbook"/>
                <a:sym typeface="Century Schoolbook"/>
              </a:defRPr>
            </a:lvl3pPr>
            <a:lvl4pPr marL="1828800" marR="0" lvl="3"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4pPr>
            <a:lvl5pPr marL="2286000" marR="0" lvl="4"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5pPr>
            <a:lvl6pPr marL="2743200" marR="0" lvl="5"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6pPr>
            <a:lvl7pPr marL="3200400" marR="0" lvl="6"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7pPr>
            <a:lvl8pPr marL="3657600" marR="0" lvl="7"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8pPr>
            <a:lvl9pPr marL="4114800" marR="0" lvl="8"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18" name="Google Shape;118;p25"/>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Century Schoolbook"/>
                <a:ea typeface="Century Schoolbook"/>
                <a:cs typeface="Century Schoolbook"/>
                <a:sym typeface="Century Schoolbook"/>
              </a:defRPr>
            </a:lvl1pPr>
            <a:lvl2pPr marL="914400" marR="0" lvl="1" indent="-317500" algn="l" rtl="0">
              <a:lnSpc>
                <a:spcPct val="90000"/>
              </a:lnSpc>
              <a:spcBef>
                <a:spcPts val="400"/>
              </a:spcBef>
              <a:spcAft>
                <a:spcPts val="0"/>
              </a:spcAft>
              <a:buClr>
                <a:schemeClr val="dk1"/>
              </a:buClr>
              <a:buSzPts val="1400"/>
              <a:buFont typeface="Noto Sans Symbols"/>
              <a:buChar char="●"/>
              <a:defRPr sz="12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19" name="Google Shape;119;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20" name="Google Shape;120;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21" name="Google Shape;121;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L="0" marR="0" lvl="1"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L="0" marR="0" lvl="2"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L="0" marR="0" lvl="3"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L="0" marR="0" lvl="4"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L="0" marR="0" lvl="5"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L="0" marR="0" lvl="6"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L="0" marR="0" lvl="7"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L="0" marR="0" lvl="8"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25"/>
          <p:cNvSpPr/>
          <p:nvPr/>
        </p:nvSpPr>
        <p:spPr>
          <a:xfrm>
            <a:off x="0" y="0"/>
            <a:ext cx="9144000" cy="68700"/>
          </a:xfrm>
          <a:prstGeom prst="rect">
            <a:avLst/>
          </a:prstGeom>
          <a:solidFill>
            <a:srgbClr val="00467F"/>
          </a:solidFill>
          <a:ln w="9525" cap="flat" cmpd="sng">
            <a:solidFill>
              <a:srgbClr val="0046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Narrow"/>
              <a:ea typeface="Arial Narrow"/>
              <a:cs typeface="Arial Narrow"/>
              <a:sym typeface="Arial Narr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sp>
        <p:nvSpPr>
          <p:cNvPr id="124" name="Google Shape;124;p2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1400"/>
              <a:buFont typeface="Century Schoolbook"/>
              <a:buNone/>
              <a:defRPr sz="33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26" name="Google Shape;126;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27" name="Google Shape;127;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L="0" marR="0" lvl="1"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L="0" marR="0" lvl="2"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L="0" marR="0" lvl="3"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L="0" marR="0" lvl="4"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L="0" marR="0" lvl="5"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L="0" marR="0" lvl="6"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L="0" marR="0" lvl="7"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L="0" marR="0" lvl="8"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
              <a:t>‹#›</a:t>
            </a:fld>
            <a:endParaRPr/>
          </a:p>
        </p:txBody>
      </p:sp>
      <p:sp>
        <p:nvSpPr>
          <p:cNvPr id="128" name="Google Shape;128;p26"/>
          <p:cNvSpPr/>
          <p:nvPr/>
        </p:nvSpPr>
        <p:spPr>
          <a:xfrm>
            <a:off x="0" y="0"/>
            <a:ext cx="9144000" cy="68700"/>
          </a:xfrm>
          <a:prstGeom prst="rect">
            <a:avLst/>
          </a:prstGeom>
          <a:solidFill>
            <a:srgbClr val="00467F"/>
          </a:solidFill>
          <a:ln w="9525" cap="flat" cmpd="sng">
            <a:solidFill>
              <a:srgbClr val="0046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Narrow"/>
              <a:ea typeface="Arial Narrow"/>
              <a:cs typeface="Arial Narrow"/>
              <a:sym typeface="Arial Narr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Divider" type="title">
  <p:cSld name="Image Divider">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9"/>
          <p:cNvSpPr txBox="1">
            <a:spLocks noGrp="1"/>
          </p:cNvSpPr>
          <p:nvPr>
            <p:ph type="ctrTitle"/>
          </p:nvPr>
        </p:nvSpPr>
        <p:spPr>
          <a:xfrm>
            <a:off x="1467952" y="1347363"/>
            <a:ext cx="7208100" cy="1329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1"/>
              </a:buClr>
              <a:buSzPts val="5400"/>
              <a:buFont typeface="Century Schoolbook"/>
              <a:buNone/>
              <a:defRPr sz="54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19"/>
          <p:cNvSpPr txBox="1">
            <a:spLocks noGrp="1"/>
          </p:cNvSpPr>
          <p:nvPr>
            <p:ph type="subTitle" idx="1"/>
          </p:nvPr>
        </p:nvSpPr>
        <p:spPr>
          <a:xfrm>
            <a:off x="1467952" y="2676955"/>
            <a:ext cx="7208100" cy="1241700"/>
          </a:xfrm>
          <a:prstGeom prst="rect">
            <a:avLst/>
          </a:prstGeom>
          <a:noFill/>
          <a:ln>
            <a:noFill/>
          </a:ln>
        </p:spPr>
        <p:txBody>
          <a:bodyPr spcFirstLastPara="1" wrap="square" lIns="0" tIns="0" rIns="0" bIns="0" anchor="t" anchorCtr="0">
            <a:noAutofit/>
          </a:bodyPr>
          <a:lstStyle>
            <a:lvl1pPr marR="0" lvl="0" algn="l" rtl="0">
              <a:lnSpc>
                <a:spcPct val="95000"/>
              </a:lnSpc>
              <a:spcBef>
                <a:spcPts val="1100"/>
              </a:spcBef>
              <a:spcAft>
                <a:spcPts val="0"/>
              </a:spcAft>
              <a:buClr>
                <a:schemeClr val="accent1"/>
              </a:buClr>
              <a:buSzPts val="2200"/>
              <a:buFont typeface="Arial"/>
              <a:buNone/>
              <a:defRPr sz="2700" b="0" i="0" u="none" strike="noStrike" cap="none">
                <a:solidFill>
                  <a:schemeClr val="dk1"/>
                </a:solidFill>
                <a:latin typeface="Century Schoolbook"/>
                <a:ea typeface="Century Schoolbook"/>
                <a:cs typeface="Century Schoolbook"/>
                <a:sym typeface="Century Schoolbook"/>
              </a:defRPr>
            </a:lvl1pPr>
            <a:lvl2pPr marR="0" lvl="1" algn="ctr" rtl="0">
              <a:lnSpc>
                <a:spcPct val="90000"/>
              </a:lnSpc>
              <a:spcBef>
                <a:spcPts val="200"/>
              </a:spcBef>
              <a:spcAft>
                <a:spcPts val="0"/>
              </a:spcAft>
              <a:buClr>
                <a:schemeClr val="accent1"/>
              </a:buClr>
              <a:buSzPts val="1500"/>
              <a:buFont typeface="Noto Sans Symbols"/>
              <a:buNone/>
              <a:defRPr sz="1500" b="0" i="0" u="none" strike="noStrike" cap="none">
                <a:solidFill>
                  <a:srgbClr val="262626"/>
                </a:solidFill>
                <a:latin typeface="Century Schoolbook"/>
                <a:ea typeface="Century Schoolbook"/>
                <a:cs typeface="Century Schoolbook"/>
                <a:sym typeface="Century Schoolbook"/>
              </a:defRPr>
            </a:lvl2pPr>
            <a:lvl3pPr marR="0" lvl="2" algn="ctr" rtl="0">
              <a:lnSpc>
                <a:spcPct val="90000"/>
              </a:lnSpc>
              <a:spcBef>
                <a:spcPts val="200"/>
              </a:spcBef>
              <a:spcAft>
                <a:spcPts val="0"/>
              </a:spcAft>
              <a:buClr>
                <a:schemeClr val="accent1"/>
              </a:buClr>
              <a:buSzPts val="1400"/>
              <a:buFont typeface="Noto Sans Symbols"/>
              <a:buNone/>
              <a:defRPr sz="1400" b="0" i="0" u="none" strike="noStrike" cap="none">
                <a:solidFill>
                  <a:srgbClr val="262626"/>
                </a:solidFill>
                <a:latin typeface="Century Schoolbook"/>
                <a:ea typeface="Century Schoolbook"/>
                <a:cs typeface="Century Schoolbook"/>
                <a:sym typeface="Century Schoolbook"/>
              </a:defRPr>
            </a:lvl3pPr>
            <a:lvl4pPr marR="0" lvl="3"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4pPr>
            <a:lvl5pPr marR="0" lvl="4"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5pPr>
            <a:lvl6pPr marR="0" lvl="5"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6pPr>
            <a:lvl7pPr marR="0" lvl="6"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7pPr>
            <a:lvl8pPr marR="0" lvl="7"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8pPr>
            <a:lvl9pPr marR="0" lvl="8" algn="ctr" rtl="0">
              <a:lnSpc>
                <a:spcPct val="90000"/>
              </a:lnSpc>
              <a:spcBef>
                <a:spcPts val="200"/>
              </a:spcBef>
              <a:spcAft>
                <a:spcPts val="20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83" name="Google Shape;83;p19"/>
          <p:cNvSpPr/>
          <p:nvPr/>
        </p:nvSpPr>
        <p:spPr>
          <a:xfrm rot="10800000">
            <a:off x="-2239" y="-291"/>
            <a:ext cx="1888637" cy="5068844"/>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sp>
        <p:nvSpPr>
          <p:cNvPr id="84" name="Google Shape;84;p19"/>
          <p:cNvSpPr/>
          <p:nvPr/>
        </p:nvSpPr>
        <p:spPr>
          <a:xfrm>
            <a:off x="7796464" y="747071"/>
            <a:ext cx="1345105" cy="4400989"/>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pic>
        <p:nvPicPr>
          <p:cNvPr id="85" name="Google Shape;85;p19" descr="NOAA Fisheries logo"/>
          <p:cNvPicPr preferRelativeResize="0"/>
          <p:nvPr/>
        </p:nvPicPr>
        <p:blipFill rotWithShape="1">
          <a:blip r:embed="rId3">
            <a:alphaModFix/>
          </a:blip>
          <a:srcRect/>
          <a:stretch/>
        </p:blipFill>
        <p:spPr>
          <a:xfrm>
            <a:off x="7908609" y="4556854"/>
            <a:ext cx="1123244" cy="511700"/>
          </a:xfrm>
          <a:prstGeom prst="rect">
            <a:avLst/>
          </a:prstGeom>
          <a:noFill/>
          <a:ln>
            <a:noFill/>
          </a:ln>
        </p:spPr>
      </p:pic>
    </p:spTree>
    <p:extLst>
      <p:ext uri="{BB962C8B-B14F-4D97-AF65-F5344CB8AC3E}">
        <p14:creationId xmlns:p14="http://schemas.microsoft.com/office/powerpoint/2010/main" val="29250874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Footer">
  <p:cSld name="White+Footer">
    <p:spTree>
      <p:nvGrpSpPr>
        <p:cNvPr id="1" name="Shape 130"/>
        <p:cNvGrpSpPr/>
        <p:nvPr/>
      </p:nvGrpSpPr>
      <p:grpSpPr>
        <a:xfrm>
          <a:off x="0" y="0"/>
          <a:ext cx="0" cy="0"/>
          <a:chOff x="0" y="0"/>
          <a:chExt cx="0" cy="0"/>
        </a:xfrm>
      </p:grpSpPr>
      <p:sp>
        <p:nvSpPr>
          <p:cNvPr id="131" name="Google Shape;131;p28"/>
          <p:cNvSpPr txBox="1">
            <a:spLocks noGrp="1"/>
          </p:cNvSpPr>
          <p:nvPr>
            <p:ph type="title"/>
          </p:nvPr>
        </p:nvSpPr>
        <p:spPr>
          <a:xfrm>
            <a:off x="685801" y="142876"/>
            <a:ext cx="8182500" cy="4518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3000"/>
              <a:buFont typeface="Cambria"/>
              <a:buNone/>
              <a:defRPr sz="3000" b="0" i="0" u="none" strike="noStrike" cap="none">
                <a:solidFill>
                  <a:schemeClr val="accent1"/>
                </a:solidFill>
                <a:latin typeface="Cambria"/>
                <a:ea typeface="Cambria"/>
                <a:cs typeface="Cambria"/>
                <a:sym typeface="Cambria"/>
              </a:defRPr>
            </a:lvl1pPr>
            <a:lvl2pPr marR="0" lvl="1"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9pPr>
          </a:lstStyle>
          <a:p>
            <a:endParaRPr/>
          </a:p>
        </p:txBody>
      </p:sp>
      <p:sp>
        <p:nvSpPr>
          <p:cNvPr id="132" name="Google Shape;132;p28"/>
          <p:cNvSpPr txBox="1">
            <a:spLocks noGrp="1"/>
          </p:cNvSpPr>
          <p:nvPr>
            <p:ph type="body" idx="1"/>
          </p:nvPr>
        </p:nvSpPr>
        <p:spPr>
          <a:xfrm>
            <a:off x="685801" y="763149"/>
            <a:ext cx="6697800" cy="4479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endParaRPr/>
          </a:p>
        </p:txBody>
      </p:sp>
      <p:sp>
        <p:nvSpPr>
          <p:cNvPr id="133" name="Google Shape;133;p28"/>
          <p:cNvSpPr txBox="1"/>
          <p:nvPr/>
        </p:nvSpPr>
        <p:spPr>
          <a:xfrm>
            <a:off x="685801" y="4738214"/>
            <a:ext cx="6697800" cy="405300"/>
          </a:xfrm>
          <a:prstGeom prst="rect">
            <a:avLst/>
          </a:prstGeom>
          <a:noFill/>
          <a:ln>
            <a:noFill/>
          </a:ln>
        </p:spPr>
        <p:txBody>
          <a:bodyPr spcFirstLastPara="1" wrap="square" lIns="0" tIns="34275" rIns="0" bIns="342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204A4F"/>
                </a:solidFill>
                <a:latin typeface="Arial Narrow"/>
                <a:ea typeface="Arial Narrow"/>
                <a:cs typeface="Arial Narrow"/>
                <a:sym typeface="Arial Narrow"/>
              </a:rPr>
              <a:t>U.S. Department of Commerce | National Oceanic and Atmospheric Administration | National Marine Fisheries Service</a:t>
            </a:r>
            <a:endParaRPr sz="1100" b="0" i="0" u="none" strike="noStrike" cap="none">
              <a:solidFill>
                <a:srgbClr val="000000"/>
              </a:solidFill>
              <a:latin typeface="Arial"/>
              <a:ea typeface="Arial"/>
              <a:cs typeface="Arial"/>
              <a:sym typeface="Arial"/>
            </a:endParaRPr>
          </a:p>
        </p:txBody>
      </p:sp>
      <p:sp>
        <p:nvSpPr>
          <p:cNvPr id="134" name="Google Shape;134;p28"/>
          <p:cNvSpPr txBox="1"/>
          <p:nvPr/>
        </p:nvSpPr>
        <p:spPr>
          <a:xfrm>
            <a:off x="126124" y="4728098"/>
            <a:ext cx="559800" cy="41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3B9C2"/>
              </a:buClr>
              <a:buSzPts val="900"/>
              <a:buFont typeface="Arial Narrow"/>
              <a:buNone/>
            </a:pPr>
            <a:r>
              <a:rPr lang="en" sz="900" b="1" i="0" u="none" strike="noStrike" cap="none">
                <a:solidFill>
                  <a:srgbClr val="13B9C2"/>
                </a:solidFill>
                <a:latin typeface="Arial Narrow"/>
                <a:ea typeface="Arial Narrow"/>
                <a:cs typeface="Arial Narrow"/>
                <a:sym typeface="Arial Narrow"/>
              </a:rPr>
              <a:t>Page </a:t>
            </a:r>
            <a:fld id="{00000000-1234-1234-1234-123412341234}" type="slidenum">
              <a:rPr lang="en" sz="900" b="1" i="0" u="none" strike="noStrike" cap="none">
                <a:solidFill>
                  <a:srgbClr val="13B9C2"/>
                </a:solidFill>
                <a:latin typeface="Arial Narrow"/>
                <a:ea typeface="Arial Narrow"/>
                <a:cs typeface="Arial Narrow"/>
                <a:sym typeface="Arial Narrow"/>
              </a:rPr>
              <a:t>‹#›</a:t>
            </a:fld>
            <a:endParaRPr sz="900" b="1" i="0" u="none" strike="noStrike" cap="none">
              <a:solidFill>
                <a:srgbClr val="13B9C2"/>
              </a:solidFill>
              <a:latin typeface="Arial Narrow"/>
              <a:ea typeface="Arial Narrow"/>
              <a:cs typeface="Arial Narrow"/>
              <a:sym typeface="Arial Narrow"/>
            </a:endParaRPr>
          </a:p>
        </p:txBody>
      </p:sp>
    </p:spTree>
  </p:cSld>
  <p:clrMapOvr>
    <a:masterClrMapping/>
  </p:clrMapOvr>
  <p:extLst>
    <p:ext uri="{DCECCB84-F9BA-43D5-87BE-67443E8EF086}">
      <p15:sldGuideLst xmlns:p15="http://schemas.microsoft.com/office/powerpoint/2012/main">
        <p15:guide id="1" orient="horz" pos="90">
          <p15:clr>
            <a:srgbClr val="FBAE40"/>
          </p15:clr>
        </p15:guide>
        <p15:guide id="2" pos="3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1400"/>
              <a:buFont typeface="Century Schoolbook"/>
              <a:buNone/>
              <a:defRPr sz="33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83" name="Google Shape;183;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184" name="Google Shape;184;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L="0" marR="0" lvl="1"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L="0" marR="0" lvl="2"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L="0" marR="0" lvl="3"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L="0" marR="0" lvl="4"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L="0" marR="0" lvl="5"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L="0" marR="0" lvl="6"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L="0" marR="0" lvl="7"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L="0" marR="0" lvl="8"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
              <a:t>‹#›</a:t>
            </a:fld>
            <a:endParaRPr/>
          </a:p>
        </p:txBody>
      </p:sp>
      <p:sp>
        <p:nvSpPr>
          <p:cNvPr id="185" name="Google Shape;185;p36"/>
          <p:cNvSpPr/>
          <p:nvPr/>
        </p:nvSpPr>
        <p:spPr>
          <a:xfrm>
            <a:off x="0" y="0"/>
            <a:ext cx="9144000" cy="68700"/>
          </a:xfrm>
          <a:prstGeom prst="rect">
            <a:avLst/>
          </a:prstGeom>
          <a:solidFill>
            <a:srgbClr val="00467F"/>
          </a:solidFill>
          <a:ln w="9525" cap="flat" cmpd="sng">
            <a:solidFill>
              <a:srgbClr val="0046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Narrow"/>
              <a:ea typeface="Arial Narrow"/>
              <a:cs typeface="Arial Narrow"/>
              <a:sym typeface="Arial Narrow"/>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 Divider" type="title">
  <p:cSld name="Image Divider">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9"/>
          <p:cNvSpPr txBox="1">
            <a:spLocks noGrp="1"/>
          </p:cNvSpPr>
          <p:nvPr>
            <p:ph type="ctrTitle"/>
          </p:nvPr>
        </p:nvSpPr>
        <p:spPr>
          <a:xfrm>
            <a:off x="1467952" y="1347363"/>
            <a:ext cx="7208100" cy="1329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1"/>
              </a:buClr>
              <a:buSzPts val="5400"/>
              <a:buFont typeface="Century Schoolbook"/>
              <a:buNone/>
              <a:defRPr sz="54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19"/>
          <p:cNvSpPr txBox="1">
            <a:spLocks noGrp="1"/>
          </p:cNvSpPr>
          <p:nvPr>
            <p:ph type="subTitle" idx="1"/>
          </p:nvPr>
        </p:nvSpPr>
        <p:spPr>
          <a:xfrm>
            <a:off x="1467952" y="2676955"/>
            <a:ext cx="7208100" cy="1241700"/>
          </a:xfrm>
          <a:prstGeom prst="rect">
            <a:avLst/>
          </a:prstGeom>
          <a:noFill/>
          <a:ln>
            <a:noFill/>
          </a:ln>
        </p:spPr>
        <p:txBody>
          <a:bodyPr spcFirstLastPara="1" wrap="square" lIns="0" tIns="0" rIns="0" bIns="0" anchor="t" anchorCtr="0">
            <a:noAutofit/>
          </a:bodyPr>
          <a:lstStyle>
            <a:lvl1pPr marR="0" lvl="0" algn="l" rtl="0">
              <a:lnSpc>
                <a:spcPct val="95000"/>
              </a:lnSpc>
              <a:spcBef>
                <a:spcPts val="1100"/>
              </a:spcBef>
              <a:spcAft>
                <a:spcPts val="0"/>
              </a:spcAft>
              <a:buClr>
                <a:schemeClr val="accent1"/>
              </a:buClr>
              <a:buSzPts val="2200"/>
              <a:buFont typeface="Arial"/>
              <a:buNone/>
              <a:defRPr sz="2700" b="0" i="0" u="none" strike="noStrike" cap="none">
                <a:solidFill>
                  <a:schemeClr val="dk1"/>
                </a:solidFill>
                <a:latin typeface="Century Schoolbook"/>
                <a:ea typeface="Century Schoolbook"/>
                <a:cs typeface="Century Schoolbook"/>
                <a:sym typeface="Century Schoolbook"/>
              </a:defRPr>
            </a:lvl1pPr>
            <a:lvl2pPr marR="0" lvl="1" algn="ctr" rtl="0">
              <a:lnSpc>
                <a:spcPct val="90000"/>
              </a:lnSpc>
              <a:spcBef>
                <a:spcPts val="200"/>
              </a:spcBef>
              <a:spcAft>
                <a:spcPts val="0"/>
              </a:spcAft>
              <a:buClr>
                <a:schemeClr val="accent1"/>
              </a:buClr>
              <a:buSzPts val="1500"/>
              <a:buFont typeface="Noto Sans Symbols"/>
              <a:buNone/>
              <a:defRPr sz="1500" b="0" i="0" u="none" strike="noStrike" cap="none">
                <a:solidFill>
                  <a:srgbClr val="262626"/>
                </a:solidFill>
                <a:latin typeface="Century Schoolbook"/>
                <a:ea typeface="Century Schoolbook"/>
                <a:cs typeface="Century Schoolbook"/>
                <a:sym typeface="Century Schoolbook"/>
              </a:defRPr>
            </a:lvl2pPr>
            <a:lvl3pPr marR="0" lvl="2" algn="ctr" rtl="0">
              <a:lnSpc>
                <a:spcPct val="90000"/>
              </a:lnSpc>
              <a:spcBef>
                <a:spcPts val="200"/>
              </a:spcBef>
              <a:spcAft>
                <a:spcPts val="0"/>
              </a:spcAft>
              <a:buClr>
                <a:schemeClr val="accent1"/>
              </a:buClr>
              <a:buSzPts val="1400"/>
              <a:buFont typeface="Noto Sans Symbols"/>
              <a:buNone/>
              <a:defRPr sz="1400" b="0" i="0" u="none" strike="noStrike" cap="none">
                <a:solidFill>
                  <a:srgbClr val="262626"/>
                </a:solidFill>
                <a:latin typeface="Century Schoolbook"/>
                <a:ea typeface="Century Schoolbook"/>
                <a:cs typeface="Century Schoolbook"/>
                <a:sym typeface="Century Schoolbook"/>
              </a:defRPr>
            </a:lvl3pPr>
            <a:lvl4pPr marR="0" lvl="3"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4pPr>
            <a:lvl5pPr marR="0" lvl="4"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5pPr>
            <a:lvl6pPr marR="0" lvl="5"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6pPr>
            <a:lvl7pPr marR="0" lvl="6"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7pPr>
            <a:lvl8pPr marR="0" lvl="7" algn="ctr" rtl="0">
              <a:lnSpc>
                <a:spcPct val="90000"/>
              </a:lnSpc>
              <a:spcBef>
                <a:spcPts val="200"/>
              </a:spcBef>
              <a:spcAft>
                <a:spcPts val="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8pPr>
            <a:lvl9pPr marR="0" lvl="8" algn="ctr" rtl="0">
              <a:lnSpc>
                <a:spcPct val="90000"/>
              </a:lnSpc>
              <a:spcBef>
                <a:spcPts val="200"/>
              </a:spcBef>
              <a:spcAft>
                <a:spcPts val="200"/>
              </a:spcAft>
              <a:buClr>
                <a:schemeClr val="accent1"/>
              </a:buClr>
              <a:buSzPts val="1200"/>
              <a:buFont typeface="Noto Sans Symbols"/>
              <a:buNone/>
              <a:defRPr sz="12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83" name="Google Shape;83;p19"/>
          <p:cNvSpPr/>
          <p:nvPr/>
        </p:nvSpPr>
        <p:spPr>
          <a:xfrm rot="10800000">
            <a:off x="-2239" y="-291"/>
            <a:ext cx="1888637" cy="5068844"/>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sp>
        <p:nvSpPr>
          <p:cNvPr id="84" name="Google Shape;84;p19"/>
          <p:cNvSpPr/>
          <p:nvPr/>
        </p:nvSpPr>
        <p:spPr>
          <a:xfrm>
            <a:off x="7796464" y="747071"/>
            <a:ext cx="1345105" cy="4400989"/>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lt1"/>
              </a:solidFill>
              <a:latin typeface="Century Schoolbook"/>
              <a:ea typeface="Century Schoolbook"/>
              <a:cs typeface="Century Schoolbook"/>
              <a:sym typeface="Century Schoolbook"/>
            </a:endParaRPr>
          </a:p>
        </p:txBody>
      </p:sp>
      <p:pic>
        <p:nvPicPr>
          <p:cNvPr id="85" name="Google Shape;85;p19" descr="NOAA Fisheries logo"/>
          <p:cNvPicPr preferRelativeResize="0"/>
          <p:nvPr/>
        </p:nvPicPr>
        <p:blipFill rotWithShape="1">
          <a:blip r:embed="rId3">
            <a:alphaModFix/>
          </a:blip>
          <a:srcRect/>
          <a:stretch/>
        </p:blipFill>
        <p:spPr>
          <a:xfrm>
            <a:off x="7908609" y="4556854"/>
            <a:ext cx="1123244" cy="511700"/>
          </a:xfrm>
          <a:prstGeom prst="rect">
            <a:avLst/>
          </a:prstGeom>
          <a:noFill/>
          <a:ln>
            <a:noFill/>
          </a:ln>
        </p:spPr>
      </p:pic>
    </p:spTree>
    <p:extLst>
      <p:ext uri="{BB962C8B-B14F-4D97-AF65-F5344CB8AC3E}">
        <p14:creationId xmlns:p14="http://schemas.microsoft.com/office/powerpoint/2010/main" val="1334332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Footer">
  <p:cSld name="White+Footer">
    <p:spTree>
      <p:nvGrpSpPr>
        <p:cNvPr id="1" name="Shape 187"/>
        <p:cNvGrpSpPr/>
        <p:nvPr/>
      </p:nvGrpSpPr>
      <p:grpSpPr>
        <a:xfrm>
          <a:off x="0" y="0"/>
          <a:ext cx="0" cy="0"/>
          <a:chOff x="0" y="0"/>
          <a:chExt cx="0" cy="0"/>
        </a:xfrm>
      </p:grpSpPr>
      <p:sp>
        <p:nvSpPr>
          <p:cNvPr id="188" name="Google Shape;188;p38"/>
          <p:cNvSpPr txBox="1">
            <a:spLocks noGrp="1"/>
          </p:cNvSpPr>
          <p:nvPr>
            <p:ph type="title"/>
          </p:nvPr>
        </p:nvSpPr>
        <p:spPr>
          <a:xfrm>
            <a:off x="685801" y="142876"/>
            <a:ext cx="8182500" cy="4518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3000"/>
              <a:buFont typeface="Cambria"/>
              <a:buNone/>
              <a:defRPr sz="3000" b="0" i="0" u="none" strike="noStrike" cap="none">
                <a:solidFill>
                  <a:schemeClr val="accent1"/>
                </a:solidFill>
                <a:latin typeface="Cambria"/>
                <a:ea typeface="Cambria"/>
                <a:cs typeface="Cambria"/>
                <a:sym typeface="Cambria"/>
              </a:defRPr>
            </a:lvl1pPr>
            <a:lvl2pPr marR="0" lvl="1"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9pPr>
          </a:lstStyle>
          <a:p>
            <a:endParaRPr/>
          </a:p>
        </p:txBody>
      </p:sp>
      <p:sp>
        <p:nvSpPr>
          <p:cNvPr id="189" name="Google Shape;189;p38"/>
          <p:cNvSpPr txBox="1">
            <a:spLocks noGrp="1"/>
          </p:cNvSpPr>
          <p:nvPr>
            <p:ph type="body" idx="1"/>
          </p:nvPr>
        </p:nvSpPr>
        <p:spPr>
          <a:xfrm>
            <a:off x="685801" y="763149"/>
            <a:ext cx="6697800" cy="447900"/>
          </a:xfrm>
          <a:prstGeom prst="rect">
            <a:avLst/>
          </a:prstGeom>
          <a:noFill/>
          <a:ln>
            <a:noFill/>
          </a:ln>
        </p:spPr>
        <p:txBody>
          <a:bodyPr spcFirstLastPara="1" wrap="square" lIns="0" tIns="0" rIns="0" bIns="0" anchor="t" anchorCtr="0">
            <a:noAutofit/>
          </a:bodyPr>
          <a:lstStyle>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endParaRPr/>
          </a:p>
        </p:txBody>
      </p:sp>
      <p:sp>
        <p:nvSpPr>
          <p:cNvPr id="190" name="Google Shape;190;p38"/>
          <p:cNvSpPr txBox="1"/>
          <p:nvPr/>
        </p:nvSpPr>
        <p:spPr>
          <a:xfrm>
            <a:off x="685801" y="4738214"/>
            <a:ext cx="6697800" cy="405300"/>
          </a:xfrm>
          <a:prstGeom prst="rect">
            <a:avLst/>
          </a:prstGeom>
          <a:noFill/>
          <a:ln>
            <a:noFill/>
          </a:ln>
        </p:spPr>
        <p:txBody>
          <a:bodyPr spcFirstLastPara="1" wrap="square" lIns="0" tIns="34275" rIns="0" bIns="3427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204A4F"/>
                </a:solidFill>
                <a:latin typeface="Arial Narrow"/>
                <a:ea typeface="Arial Narrow"/>
                <a:cs typeface="Arial Narrow"/>
                <a:sym typeface="Arial Narrow"/>
              </a:rPr>
              <a:t>U.S. Department of Commerce | National Oceanic and Atmospheric Administration | National Marine Fisheries Service</a:t>
            </a:r>
            <a:endParaRPr sz="1100" b="0" i="0" u="none" strike="noStrike" cap="none">
              <a:solidFill>
                <a:srgbClr val="000000"/>
              </a:solidFill>
              <a:latin typeface="Arial"/>
              <a:ea typeface="Arial"/>
              <a:cs typeface="Arial"/>
              <a:sym typeface="Arial"/>
            </a:endParaRPr>
          </a:p>
        </p:txBody>
      </p:sp>
      <p:sp>
        <p:nvSpPr>
          <p:cNvPr id="191" name="Google Shape;191;p38"/>
          <p:cNvSpPr txBox="1"/>
          <p:nvPr/>
        </p:nvSpPr>
        <p:spPr>
          <a:xfrm>
            <a:off x="126124" y="4728098"/>
            <a:ext cx="559800" cy="41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3B9C2"/>
              </a:buClr>
              <a:buSzPts val="900"/>
              <a:buFont typeface="Arial Narrow"/>
              <a:buNone/>
            </a:pPr>
            <a:r>
              <a:rPr lang="en" sz="900" b="1" i="0" u="none" strike="noStrike" cap="none">
                <a:solidFill>
                  <a:srgbClr val="13B9C2"/>
                </a:solidFill>
                <a:latin typeface="Arial Narrow"/>
                <a:ea typeface="Arial Narrow"/>
                <a:cs typeface="Arial Narrow"/>
                <a:sym typeface="Arial Narrow"/>
              </a:rPr>
              <a:t>Page </a:t>
            </a:r>
            <a:fld id="{00000000-1234-1234-1234-123412341234}" type="slidenum">
              <a:rPr lang="en" sz="900" b="1" i="0" u="none" strike="noStrike" cap="none">
                <a:solidFill>
                  <a:srgbClr val="13B9C2"/>
                </a:solidFill>
                <a:latin typeface="Arial Narrow"/>
                <a:ea typeface="Arial Narrow"/>
                <a:cs typeface="Arial Narrow"/>
                <a:sym typeface="Arial Narrow"/>
              </a:rPr>
              <a:t>‹#›</a:t>
            </a:fld>
            <a:endParaRPr sz="900" b="1" i="0" u="none" strike="noStrike" cap="none">
              <a:solidFill>
                <a:srgbClr val="13B9C2"/>
              </a:solidFill>
              <a:latin typeface="Arial Narrow"/>
              <a:ea typeface="Arial Narrow"/>
              <a:cs typeface="Arial Narrow"/>
              <a:sym typeface="Arial Narrow"/>
            </a:endParaRPr>
          </a:p>
        </p:txBody>
      </p:sp>
    </p:spTree>
  </p:cSld>
  <p:clrMapOvr>
    <a:masterClrMapping/>
  </p:clrMapOvr>
  <p:extLst>
    <p:ext uri="{DCECCB84-F9BA-43D5-87BE-67443E8EF086}">
      <p15:sldGuideLst xmlns:p15="http://schemas.microsoft.com/office/powerpoint/2012/main">
        <p15:guide id="1" orient="horz" pos="90">
          <p15:clr>
            <a:srgbClr val="FBAE40"/>
          </p15:clr>
        </p15:guide>
        <p15:guide id="2" pos="32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0"/>
        <p:cNvGrpSpPr/>
        <p:nvPr/>
      </p:nvGrpSpPr>
      <p:grpSpPr>
        <a:xfrm>
          <a:off x="0" y="0"/>
          <a:ext cx="0" cy="0"/>
          <a:chOff x="0" y="0"/>
          <a:chExt cx="0" cy="0"/>
        </a:xfrm>
      </p:grpSpPr>
      <p:sp>
        <p:nvSpPr>
          <p:cNvPr id="221" name="Google Shape;221;p4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1400"/>
              <a:buFont typeface="Century Schoolbook"/>
              <a:buNone/>
              <a:defRPr sz="33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2" name="Google Shape;222;p4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Century Schoolbook"/>
                <a:ea typeface="Century Schoolbook"/>
                <a:cs typeface="Century Schoolbook"/>
                <a:sym typeface="Century Schoolbook"/>
              </a:defRPr>
            </a:lvl1pPr>
            <a:lvl2pPr marL="914400" marR="0" lvl="1" indent="-317500" algn="l" rtl="0">
              <a:lnSpc>
                <a:spcPct val="90000"/>
              </a:lnSpc>
              <a:spcBef>
                <a:spcPts val="400"/>
              </a:spcBef>
              <a:spcAft>
                <a:spcPts val="0"/>
              </a:spcAft>
              <a:buClr>
                <a:schemeClr val="dk1"/>
              </a:buClr>
              <a:buSzPts val="1400"/>
              <a:buFont typeface="Noto Sans Symbols"/>
              <a:buChar char="●"/>
              <a:defRPr sz="12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223" name="Google Shape;223;p4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24" name="Google Shape;224;p4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25" name="Google Shape;225;p4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L="0" marR="0" lvl="1"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L="0" marR="0" lvl="2"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L="0" marR="0" lvl="3"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L="0" marR="0" lvl="4"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L="0" marR="0" lvl="5"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L="0" marR="0" lvl="6"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L="0" marR="0" lvl="7"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L="0" marR="0" lvl="8"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
              <a:t>‹#›</a:t>
            </a:fld>
            <a:endParaRPr/>
          </a:p>
        </p:txBody>
      </p:sp>
      <p:sp>
        <p:nvSpPr>
          <p:cNvPr id="226" name="Google Shape;226;p44"/>
          <p:cNvSpPr/>
          <p:nvPr/>
        </p:nvSpPr>
        <p:spPr>
          <a:xfrm>
            <a:off x="0" y="0"/>
            <a:ext cx="9144000" cy="68700"/>
          </a:xfrm>
          <a:prstGeom prst="rect">
            <a:avLst/>
          </a:prstGeom>
          <a:solidFill>
            <a:srgbClr val="00467F"/>
          </a:solidFill>
          <a:ln w="9525" cap="flat" cmpd="sng">
            <a:solidFill>
              <a:srgbClr val="0046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Narrow"/>
              <a:ea typeface="Arial Narrow"/>
              <a:cs typeface="Arial Narrow"/>
              <a:sym typeface="Arial Narrow"/>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1400"/>
              <a:buFont typeface="Century Schoolbook"/>
              <a:buNone/>
              <a:defRPr sz="33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9" name="Google Shape;229;p45"/>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entury Schoolbook"/>
                <a:ea typeface="Century Schoolbook"/>
                <a:cs typeface="Century Schoolbook"/>
                <a:sym typeface="Century Schoolbook"/>
              </a:defRPr>
            </a:lvl1pPr>
            <a:lvl2pPr marL="914400" marR="0" lvl="1" indent="-228600" algn="l" rtl="0">
              <a:lnSpc>
                <a:spcPct val="90000"/>
              </a:lnSpc>
              <a:spcBef>
                <a:spcPts val="400"/>
              </a:spcBef>
              <a:spcAft>
                <a:spcPts val="0"/>
              </a:spcAft>
              <a:buClr>
                <a:schemeClr val="dk1"/>
              </a:buClr>
              <a:buSzPts val="1500"/>
              <a:buFont typeface="Noto Sans Symbols"/>
              <a:buNone/>
              <a:defRPr sz="1500" b="1" i="0" u="none" strike="noStrike" cap="none">
                <a:solidFill>
                  <a:srgbClr val="262626"/>
                </a:solidFill>
                <a:latin typeface="Century Schoolbook"/>
                <a:ea typeface="Century Schoolbook"/>
                <a:cs typeface="Century Schoolbook"/>
                <a:sym typeface="Century Schoolbook"/>
              </a:defRPr>
            </a:lvl2pPr>
            <a:lvl3pPr marL="1371600" marR="0" lvl="2" indent="-228600" algn="l" rtl="0">
              <a:lnSpc>
                <a:spcPct val="90000"/>
              </a:lnSpc>
              <a:spcBef>
                <a:spcPts val="400"/>
              </a:spcBef>
              <a:spcAft>
                <a:spcPts val="0"/>
              </a:spcAft>
              <a:buClr>
                <a:schemeClr val="dk1"/>
              </a:buClr>
              <a:buSzPts val="1400"/>
              <a:buFont typeface="Noto Sans Symbols"/>
              <a:buNone/>
              <a:defRPr sz="1400" b="1" i="0" u="none" strike="noStrike" cap="none">
                <a:solidFill>
                  <a:srgbClr val="262626"/>
                </a:solidFill>
                <a:latin typeface="Century Schoolbook"/>
                <a:ea typeface="Century Schoolbook"/>
                <a:cs typeface="Century Schoolbook"/>
                <a:sym typeface="Century Schoolbook"/>
              </a:defRPr>
            </a:lvl3pPr>
            <a:lvl4pPr marL="1828800" marR="0" lvl="3"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4pPr>
            <a:lvl5pPr marL="2286000" marR="0" lvl="4"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5pPr>
            <a:lvl6pPr marL="2743200" marR="0" lvl="5"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6pPr>
            <a:lvl7pPr marL="3200400" marR="0" lvl="6"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7pPr>
            <a:lvl8pPr marL="3657600" marR="0" lvl="7"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8pPr>
            <a:lvl9pPr marL="4114800" marR="0" lvl="8"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230" name="Google Shape;230;p45"/>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Century Schoolbook"/>
                <a:ea typeface="Century Schoolbook"/>
                <a:cs typeface="Century Schoolbook"/>
                <a:sym typeface="Century Schoolbook"/>
              </a:defRPr>
            </a:lvl1pPr>
            <a:lvl2pPr marL="914400" marR="0" lvl="1" indent="-317500" algn="l" rtl="0">
              <a:lnSpc>
                <a:spcPct val="90000"/>
              </a:lnSpc>
              <a:spcBef>
                <a:spcPts val="400"/>
              </a:spcBef>
              <a:spcAft>
                <a:spcPts val="0"/>
              </a:spcAft>
              <a:buClr>
                <a:schemeClr val="dk1"/>
              </a:buClr>
              <a:buSzPts val="1400"/>
              <a:buFont typeface="Noto Sans Symbols"/>
              <a:buChar char="●"/>
              <a:defRPr sz="12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231" name="Google Shape;231;p45"/>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Century Schoolbook"/>
                <a:ea typeface="Century Schoolbook"/>
                <a:cs typeface="Century Schoolbook"/>
                <a:sym typeface="Century Schoolbook"/>
              </a:defRPr>
            </a:lvl1pPr>
            <a:lvl2pPr marL="914400" marR="0" lvl="1" indent="-228600" algn="l" rtl="0">
              <a:lnSpc>
                <a:spcPct val="90000"/>
              </a:lnSpc>
              <a:spcBef>
                <a:spcPts val="400"/>
              </a:spcBef>
              <a:spcAft>
                <a:spcPts val="0"/>
              </a:spcAft>
              <a:buClr>
                <a:schemeClr val="dk1"/>
              </a:buClr>
              <a:buSzPts val="1500"/>
              <a:buFont typeface="Noto Sans Symbols"/>
              <a:buNone/>
              <a:defRPr sz="1500" b="1" i="0" u="none" strike="noStrike" cap="none">
                <a:solidFill>
                  <a:srgbClr val="262626"/>
                </a:solidFill>
                <a:latin typeface="Century Schoolbook"/>
                <a:ea typeface="Century Schoolbook"/>
                <a:cs typeface="Century Schoolbook"/>
                <a:sym typeface="Century Schoolbook"/>
              </a:defRPr>
            </a:lvl2pPr>
            <a:lvl3pPr marL="1371600" marR="0" lvl="2" indent="-228600" algn="l" rtl="0">
              <a:lnSpc>
                <a:spcPct val="90000"/>
              </a:lnSpc>
              <a:spcBef>
                <a:spcPts val="400"/>
              </a:spcBef>
              <a:spcAft>
                <a:spcPts val="0"/>
              </a:spcAft>
              <a:buClr>
                <a:schemeClr val="dk1"/>
              </a:buClr>
              <a:buSzPts val="1400"/>
              <a:buFont typeface="Noto Sans Symbols"/>
              <a:buNone/>
              <a:defRPr sz="1400" b="1" i="0" u="none" strike="noStrike" cap="none">
                <a:solidFill>
                  <a:srgbClr val="262626"/>
                </a:solidFill>
                <a:latin typeface="Century Schoolbook"/>
                <a:ea typeface="Century Schoolbook"/>
                <a:cs typeface="Century Schoolbook"/>
                <a:sym typeface="Century Schoolbook"/>
              </a:defRPr>
            </a:lvl3pPr>
            <a:lvl4pPr marL="1828800" marR="0" lvl="3"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4pPr>
            <a:lvl5pPr marL="2286000" marR="0" lvl="4"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5pPr>
            <a:lvl6pPr marL="2743200" marR="0" lvl="5"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6pPr>
            <a:lvl7pPr marL="3200400" marR="0" lvl="6"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7pPr>
            <a:lvl8pPr marL="3657600" marR="0" lvl="7"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8pPr>
            <a:lvl9pPr marL="4114800" marR="0" lvl="8" indent="-228600" algn="l" rtl="0">
              <a:lnSpc>
                <a:spcPct val="90000"/>
              </a:lnSpc>
              <a:spcBef>
                <a:spcPts val="400"/>
              </a:spcBef>
              <a:spcAft>
                <a:spcPts val="0"/>
              </a:spcAft>
              <a:buClr>
                <a:schemeClr val="dk1"/>
              </a:buClr>
              <a:buSzPts val="1200"/>
              <a:buFont typeface="Noto Sans Symbols"/>
              <a:buNone/>
              <a:defRPr sz="1200" b="1"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232" name="Google Shape;232;p45"/>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marR="0" lvl="0" indent="-317500" algn="l" rtl="0">
              <a:lnSpc>
                <a:spcPct val="90000"/>
              </a:lnSpc>
              <a:spcBef>
                <a:spcPts val="800"/>
              </a:spcBef>
              <a:spcAft>
                <a:spcPts val="0"/>
              </a:spcAft>
              <a:buClr>
                <a:schemeClr val="dk1"/>
              </a:buClr>
              <a:buSzPts val="1400"/>
              <a:buFont typeface="Arial"/>
              <a:buChar char="•"/>
              <a:defRPr sz="1400" b="0" i="0" u="none" strike="noStrike" cap="none">
                <a:solidFill>
                  <a:schemeClr val="dk1"/>
                </a:solidFill>
                <a:latin typeface="Century Schoolbook"/>
                <a:ea typeface="Century Schoolbook"/>
                <a:cs typeface="Century Schoolbook"/>
                <a:sym typeface="Century Schoolbook"/>
              </a:defRPr>
            </a:lvl1pPr>
            <a:lvl2pPr marL="914400" marR="0" lvl="1" indent="-317500" algn="l" rtl="0">
              <a:lnSpc>
                <a:spcPct val="90000"/>
              </a:lnSpc>
              <a:spcBef>
                <a:spcPts val="400"/>
              </a:spcBef>
              <a:spcAft>
                <a:spcPts val="0"/>
              </a:spcAft>
              <a:buClr>
                <a:schemeClr val="dk1"/>
              </a:buClr>
              <a:buSzPts val="1400"/>
              <a:buFont typeface="Noto Sans Symbols"/>
              <a:buChar char="●"/>
              <a:defRPr sz="1200" b="0" i="0" u="none" strike="noStrike" cap="none">
                <a:solidFill>
                  <a:srgbClr val="262626"/>
                </a:solidFill>
                <a:latin typeface="Century Schoolbook"/>
                <a:ea typeface="Century Schoolbook"/>
                <a:cs typeface="Century Schoolbook"/>
                <a:sym typeface="Century Schoolbook"/>
              </a:defRPr>
            </a:lvl2pPr>
            <a:lvl3pPr marL="1371600" marR="0" lvl="2"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3pPr>
            <a:lvl4pPr marL="1828800" marR="0" lvl="3"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4pPr>
            <a:lvl5pPr marL="2286000" marR="0" lvl="4"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5pPr>
            <a:lvl6pPr marL="2743200" marR="0" lvl="5"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6pPr>
            <a:lvl7pPr marL="3200400" marR="0" lvl="6"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7pPr>
            <a:lvl8pPr marL="3657600" marR="0" lvl="7"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8pPr>
            <a:lvl9pPr marL="4114800" marR="0" lvl="8" indent="-317500" algn="l" rtl="0">
              <a:lnSpc>
                <a:spcPct val="90000"/>
              </a:lnSpc>
              <a:spcBef>
                <a:spcPts val="400"/>
              </a:spcBef>
              <a:spcAft>
                <a:spcPts val="0"/>
              </a:spcAft>
              <a:buClr>
                <a:schemeClr val="dk1"/>
              </a:buClr>
              <a:buSzPts val="1400"/>
              <a:buFont typeface="Noto Sans Symbols"/>
              <a:buChar char="●"/>
              <a:defRPr sz="1100"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233" name="Google Shape;233;p4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34" name="Google Shape;234;p4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35" name="Google Shape;235;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L="0" marR="0" lvl="1"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L="0" marR="0" lvl="2"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L="0" marR="0" lvl="3"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L="0" marR="0" lvl="4"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L="0" marR="0" lvl="5"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L="0" marR="0" lvl="6"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L="0" marR="0" lvl="7"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L="0" marR="0" lvl="8"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
              <a:t>‹#›</a:t>
            </a:fld>
            <a:endParaRPr/>
          </a:p>
        </p:txBody>
      </p:sp>
      <p:sp>
        <p:nvSpPr>
          <p:cNvPr id="236" name="Google Shape;236;p45"/>
          <p:cNvSpPr/>
          <p:nvPr/>
        </p:nvSpPr>
        <p:spPr>
          <a:xfrm>
            <a:off x="0" y="0"/>
            <a:ext cx="9144000" cy="68700"/>
          </a:xfrm>
          <a:prstGeom prst="rect">
            <a:avLst/>
          </a:prstGeom>
          <a:solidFill>
            <a:srgbClr val="00467F"/>
          </a:solidFill>
          <a:ln w="9525" cap="flat" cmpd="sng">
            <a:solidFill>
              <a:srgbClr val="0046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Narrow"/>
              <a:ea typeface="Arial Narrow"/>
              <a:cs typeface="Arial Narrow"/>
              <a:sym typeface="Arial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7"/>
        <p:cNvGrpSpPr/>
        <p:nvPr/>
      </p:nvGrpSpPr>
      <p:grpSpPr>
        <a:xfrm>
          <a:off x="0" y="0"/>
          <a:ext cx="0" cy="0"/>
          <a:chOff x="0" y="0"/>
          <a:chExt cx="0" cy="0"/>
        </a:xfrm>
      </p:grpSpPr>
      <p:sp>
        <p:nvSpPr>
          <p:cNvPr id="238" name="Google Shape;238;p4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1400"/>
              <a:buFont typeface="Century Schoolbook"/>
              <a:buNone/>
              <a:defRPr sz="33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9" name="Google Shape;239;p4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40" name="Google Shape;240;p4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R="0" lvl="1"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R="0" lvl="2"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R="0" lvl="3"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R="0" lvl="4"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R="0" lvl="5"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R="0" lvl="6"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R="0" lvl="7"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R="0" lvl="8" algn="l" rtl="0">
              <a:lnSpc>
                <a:spcPct val="100000"/>
              </a:lnSpc>
              <a:spcBef>
                <a:spcPts val="0"/>
              </a:spcBef>
              <a:spcAft>
                <a:spcPts val="0"/>
              </a:spcAft>
              <a:buClr>
                <a:schemeClr val="dk1"/>
              </a:buClr>
              <a:buSzPts val="11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endParaRPr/>
          </a:p>
        </p:txBody>
      </p:sp>
      <p:sp>
        <p:nvSpPr>
          <p:cNvPr id="241" name="Google Shape;241;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1pPr>
            <a:lvl2pPr marL="0" marR="0" lvl="1"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2pPr>
            <a:lvl3pPr marL="0" marR="0" lvl="2"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3pPr>
            <a:lvl4pPr marL="0" marR="0" lvl="3"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4pPr>
            <a:lvl5pPr marL="0" marR="0" lvl="4"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5pPr>
            <a:lvl6pPr marL="0" marR="0" lvl="5"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6pPr>
            <a:lvl7pPr marL="0" marR="0" lvl="6"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7pPr>
            <a:lvl8pPr marL="0" marR="0" lvl="7"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8pPr>
            <a:lvl9pPr marL="0" marR="0" lvl="8" indent="0" algn="r" rtl="0">
              <a:lnSpc>
                <a:spcPct val="100000"/>
              </a:lnSpc>
              <a:spcBef>
                <a:spcPts val="0"/>
              </a:spcBef>
              <a:spcAft>
                <a:spcPts val="0"/>
              </a:spcAft>
              <a:buClr>
                <a:schemeClr val="dk1"/>
              </a:buClr>
              <a:buSzPts val="1000"/>
              <a:buFont typeface="Century Schoolbook"/>
              <a:buNone/>
              <a:defRPr sz="1000" b="0" i="0" u="none" strike="noStrike" cap="none">
                <a:solidFill>
                  <a:schemeClr val="dk1"/>
                </a:solidFill>
                <a:latin typeface="Century Schoolbook"/>
                <a:ea typeface="Century Schoolbook"/>
                <a:cs typeface="Century Schoolbook"/>
                <a:sym typeface="Century Schoolbook"/>
              </a:defRPr>
            </a:lvl9pPr>
          </a:lstStyle>
          <a:p>
            <a:pPr marL="0" lvl="0" indent="0" algn="r" rtl="0">
              <a:spcBef>
                <a:spcPts val="0"/>
              </a:spcBef>
              <a:spcAft>
                <a:spcPts val="0"/>
              </a:spcAft>
              <a:buNone/>
            </a:pPr>
            <a:fld id="{00000000-1234-1234-1234-123412341234}" type="slidenum">
              <a:rPr lang="en"/>
              <a:t>‹#›</a:t>
            </a:fld>
            <a:endParaRPr/>
          </a:p>
        </p:txBody>
      </p:sp>
      <p:sp>
        <p:nvSpPr>
          <p:cNvPr id="242" name="Google Shape;242;p46"/>
          <p:cNvSpPr/>
          <p:nvPr/>
        </p:nvSpPr>
        <p:spPr>
          <a:xfrm>
            <a:off x="0" y="0"/>
            <a:ext cx="9144000" cy="68700"/>
          </a:xfrm>
          <a:prstGeom prst="rect">
            <a:avLst/>
          </a:prstGeom>
          <a:solidFill>
            <a:srgbClr val="00467F"/>
          </a:solidFill>
          <a:ln w="9525" cap="flat" cmpd="sng">
            <a:solidFill>
              <a:srgbClr val="00467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Narrow"/>
              <a:ea typeface="Arial Narrow"/>
              <a:cs typeface="Arial Narrow"/>
              <a:sym typeface="Arial Narrow"/>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5.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366828" y="1349098"/>
            <a:ext cx="7552800" cy="1329600"/>
          </a:xfrm>
          <a:prstGeom prst="rect">
            <a:avLst/>
          </a:prstGeom>
          <a:noFill/>
          <a:ln>
            <a:noFill/>
          </a:ln>
        </p:spPr>
        <p:txBody>
          <a:bodyPr spcFirstLastPara="1" wrap="square" lIns="0" tIns="0" rIns="0" bIns="0" anchor="b" anchorCtr="0">
            <a:spAutoFit/>
          </a:bodyPr>
          <a:lstStyle>
            <a:lvl1pPr marR="0" lvl="0" algn="l" rtl="0">
              <a:lnSpc>
                <a:spcPct val="80000"/>
              </a:lnSpc>
              <a:spcBef>
                <a:spcPts val="0"/>
              </a:spcBef>
              <a:spcAft>
                <a:spcPts val="0"/>
              </a:spcAft>
              <a:buClr>
                <a:schemeClr val="dk2"/>
              </a:buClr>
              <a:buSzPts val="5400"/>
              <a:buFont typeface="Cambria"/>
              <a:buNone/>
              <a:defRPr sz="5400" b="0" i="0" u="none" strike="noStrike" cap="none">
                <a:solidFill>
                  <a:schemeClr val="dk2"/>
                </a:solidFill>
                <a:latin typeface="Cambria"/>
                <a:ea typeface="Cambria"/>
                <a:cs typeface="Cambria"/>
                <a:sym typeface="Cambria"/>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1366829" y="2833168"/>
            <a:ext cx="7552800" cy="707100"/>
          </a:xfrm>
          <a:prstGeom prst="rect">
            <a:avLst/>
          </a:prstGeom>
          <a:noFill/>
          <a:ln>
            <a:noFill/>
          </a:ln>
        </p:spPr>
        <p:txBody>
          <a:bodyPr spcFirstLastPara="1" wrap="square" lIns="0" tIns="0" rIns="0" bIns="0" anchor="t" anchorCtr="0">
            <a:normAutofit/>
          </a:bodyPr>
          <a:lstStyle>
            <a:lvl1pPr marL="457200" marR="0" lvl="0" indent="-228600" algn="l" rtl="0">
              <a:lnSpc>
                <a:spcPct val="90000"/>
              </a:lnSpc>
              <a:spcBef>
                <a:spcPts val="800"/>
              </a:spcBef>
              <a:spcAft>
                <a:spcPts val="0"/>
              </a:spcAft>
              <a:buClr>
                <a:srgbClr val="B7F7FF"/>
              </a:buClr>
              <a:buSzPts val="2700"/>
              <a:buFont typeface="Arial"/>
              <a:buNone/>
              <a:defRPr sz="2700" b="0" i="0" u="none" strike="noStrike" cap="none">
                <a:solidFill>
                  <a:srgbClr val="B7F7FF"/>
                </a:solidFill>
                <a:latin typeface="Cambria"/>
                <a:ea typeface="Cambria"/>
                <a:cs typeface="Cambria"/>
                <a:sym typeface="Cambria"/>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p:nvPr/>
        </p:nvSpPr>
        <p:spPr>
          <a:xfrm rot="5400000" flipH="1">
            <a:off x="2316680" y="-2014498"/>
            <a:ext cx="2514522" cy="6524424"/>
          </a:xfrm>
          <a:custGeom>
            <a:avLst/>
            <a:gdLst/>
            <a:ahLst/>
            <a:cxnLst/>
            <a:rect l="l" t="t" r="r" b="b"/>
            <a:pathLst>
              <a:path w="2196089" h="6849789" extrusionOk="0">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0">
                <a:srgbClr val="00CEE5">
                  <a:alpha val="78431"/>
                </a:srgbClr>
              </a:gs>
              <a:gs pos="78000">
                <a:schemeClr val="lt1"/>
              </a:gs>
              <a:gs pos="100000">
                <a:schemeClr val="l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0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 id="2147483664" r:id="rId2"/>
    <p:sldLayoutId id="2147483665" r:id="rId3"/>
    <p:sldLayoutId id="2147483666" r:id="rId4"/>
    <p:sldLayoutId id="2147483667" r:id="rId5"/>
    <p:sldLayoutId id="2147483668" r:id="rId6"/>
    <p:sldLayoutId id="2147483669" r:id="rId7"/>
    <p:sldLayoutId id="2147483670" r:id="rId8"/>
    <p:sldLayoutId id="214748369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1" r:id="rId1"/>
    <p:sldLayoutId id="2147483679" r:id="rId2"/>
    <p:sldLayoutId id="2147483695"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0" r:id="rId1"/>
    <p:sldLayoutId id="2147483686" r:id="rId2"/>
    <p:sldLayoutId id="2147483687" r:id="rId3"/>
    <p:sldLayoutId id="214748368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4.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4.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7"/>
          <p:cNvSpPr txBox="1">
            <a:spLocks noGrp="1"/>
          </p:cNvSpPr>
          <p:nvPr>
            <p:ph type="subTitle" idx="1"/>
          </p:nvPr>
        </p:nvSpPr>
        <p:spPr>
          <a:xfrm>
            <a:off x="1467952" y="3210355"/>
            <a:ext cx="7179300" cy="1241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B7F7FF"/>
              </a:buClr>
              <a:buSzPts val="2700"/>
              <a:buNone/>
            </a:pPr>
            <a:r>
              <a:rPr lang="en" dirty="0">
                <a:solidFill>
                  <a:srgbClr val="14B9C2"/>
                </a:solidFill>
              </a:rPr>
              <a:t>Ian Taylor, Vlada Gertseva and Nick Tolimieri</a:t>
            </a:r>
            <a:endParaRPr dirty="0">
              <a:solidFill>
                <a:srgbClr val="14B9C2"/>
              </a:solidFill>
            </a:endParaRPr>
          </a:p>
          <a:p>
            <a:pPr marL="0" lvl="0" indent="0" algn="l" rtl="0">
              <a:lnSpc>
                <a:spcPct val="90000"/>
              </a:lnSpc>
              <a:spcBef>
                <a:spcPts val="0"/>
              </a:spcBef>
              <a:spcAft>
                <a:spcPts val="0"/>
              </a:spcAft>
              <a:buClr>
                <a:srgbClr val="B7F7FF"/>
              </a:buClr>
              <a:buSzPts val="2700"/>
              <a:buNone/>
            </a:pPr>
            <a:endParaRPr dirty="0">
              <a:solidFill>
                <a:srgbClr val="14B9C2"/>
              </a:solidFill>
            </a:endParaRPr>
          </a:p>
          <a:p>
            <a:pPr marL="0" lvl="0" indent="0" algn="l" rtl="0">
              <a:lnSpc>
                <a:spcPct val="90000"/>
              </a:lnSpc>
              <a:spcBef>
                <a:spcPts val="0"/>
              </a:spcBef>
              <a:spcAft>
                <a:spcPts val="0"/>
              </a:spcAft>
              <a:buClr>
                <a:srgbClr val="B7F7FF"/>
              </a:buClr>
              <a:buSzPts val="2700"/>
              <a:buNone/>
            </a:pPr>
            <a:r>
              <a:rPr lang="en" dirty="0">
                <a:solidFill>
                  <a:srgbClr val="14B9C2"/>
                </a:solidFill>
              </a:rPr>
              <a:t>24-28 July 2023</a:t>
            </a:r>
            <a:endParaRPr dirty="0">
              <a:solidFill>
                <a:srgbClr val="14B9C2"/>
              </a:solidFill>
            </a:endParaRPr>
          </a:p>
        </p:txBody>
      </p:sp>
      <p:sp>
        <p:nvSpPr>
          <p:cNvPr id="249" name="Google Shape;249;p47"/>
          <p:cNvSpPr txBox="1">
            <a:spLocks noGrp="1"/>
          </p:cNvSpPr>
          <p:nvPr>
            <p:ph type="ctrTitle"/>
          </p:nvPr>
        </p:nvSpPr>
        <p:spPr>
          <a:xfrm>
            <a:off x="1467950" y="1980148"/>
            <a:ext cx="6631200" cy="837152"/>
          </a:xfrm>
          <a:prstGeom prst="rect">
            <a:avLst/>
          </a:prstGeom>
          <a:noFill/>
          <a:ln>
            <a:noFill/>
          </a:ln>
        </p:spPr>
        <p:txBody>
          <a:bodyPr spcFirstLastPara="1" wrap="square" lIns="0" tIns="0" rIns="0" bIns="0" anchor="b" anchorCtr="0">
            <a:spAutoFit/>
          </a:bodyPr>
          <a:lstStyle/>
          <a:p>
            <a:pPr lvl="0">
              <a:buClr>
                <a:schemeClr val="dk2"/>
              </a:buClr>
            </a:pPr>
            <a:r>
              <a:rPr lang="en" sz="3400" dirty="0">
                <a:solidFill>
                  <a:srgbClr val="B7F7FF"/>
                </a:solidFill>
              </a:rPr>
              <a:t>Stock Assessment for Petrale Sole – Introduction and Data</a:t>
            </a:r>
            <a:endParaRPr sz="3400" dirty="0">
              <a:solidFill>
                <a:srgbClr val="B7F7FF"/>
              </a:solidFill>
            </a:endParaRPr>
          </a:p>
        </p:txBody>
      </p:sp>
      <p:sp>
        <p:nvSpPr>
          <p:cNvPr id="250" name="Google Shape;250;p47"/>
          <p:cNvSpPr txBox="1"/>
          <p:nvPr/>
        </p:nvSpPr>
        <p:spPr>
          <a:xfrm>
            <a:off x="3248576" y="-430750"/>
            <a:ext cx="3134276" cy="380873"/>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000" b="0" i="0" u="none" strike="noStrike" cap="none">
                <a:solidFill>
                  <a:schemeClr val="dk1"/>
                </a:solidFill>
                <a:latin typeface="Calibri"/>
                <a:ea typeface="Calibri"/>
                <a:cs typeface="Calibri"/>
                <a:sym typeface="Calibri"/>
              </a:rPr>
              <a:t>This is the </a:t>
            </a:r>
            <a:r>
              <a:rPr lang="en" sz="1000" b="1" i="0" u="none" strike="noStrike" cap="none">
                <a:solidFill>
                  <a:schemeClr val="accent1"/>
                </a:solidFill>
                <a:latin typeface="Calibri"/>
                <a:ea typeface="Calibri"/>
                <a:cs typeface="Calibri"/>
                <a:sym typeface="Calibri"/>
              </a:rPr>
              <a:t>Teal Title Slide</a:t>
            </a:r>
            <a:r>
              <a:rPr lang="en" sz="1000" b="0" i="0" u="none" strike="noStrike" cap="none">
                <a:solidFill>
                  <a:schemeClr val="dk1"/>
                </a:solidFill>
                <a:latin typeface="Calibri"/>
                <a:ea typeface="Calibri"/>
                <a:cs typeface="Calibri"/>
                <a:sym typeface="Calibri"/>
              </a:rPr>
              <a:t>, you can swap to the</a:t>
            </a:r>
            <a:br>
              <a:rPr lang="en" sz="1000" b="0" i="0" u="none" strike="noStrike" cap="none">
                <a:solidFill>
                  <a:schemeClr val="dk1"/>
                </a:solidFill>
                <a:latin typeface="Calibri"/>
                <a:ea typeface="Calibri"/>
                <a:cs typeface="Calibri"/>
                <a:sym typeface="Calibri"/>
              </a:rPr>
            </a:br>
            <a:r>
              <a:rPr lang="en" sz="1000" b="1" i="0" u="none" strike="noStrike" cap="none">
                <a:solidFill>
                  <a:schemeClr val="accent5"/>
                </a:solidFill>
                <a:latin typeface="Calibri"/>
                <a:ea typeface="Calibri"/>
                <a:cs typeface="Calibri"/>
                <a:sym typeface="Calibri"/>
              </a:rPr>
              <a:t> </a:t>
            </a:r>
            <a:r>
              <a:rPr lang="en" sz="1000" b="1" i="0" u="none" strike="noStrike" cap="none">
                <a:solidFill>
                  <a:srgbClr val="0055A4"/>
                </a:solidFill>
                <a:latin typeface="Calibri"/>
                <a:ea typeface="Calibri"/>
                <a:cs typeface="Calibri"/>
                <a:sym typeface="Calibri"/>
              </a:rPr>
              <a:t>Blue 1 Title Slide </a:t>
            </a:r>
            <a:r>
              <a:rPr lang="en" sz="1000" b="0" i="0" u="none" strike="noStrike" cap="none">
                <a:solidFill>
                  <a:schemeClr val="dk1"/>
                </a:solidFill>
                <a:latin typeface="Calibri"/>
                <a:ea typeface="Calibri"/>
                <a:cs typeface="Calibri"/>
                <a:sym typeface="Calibri"/>
              </a:rPr>
              <a:t>or</a:t>
            </a:r>
            <a:r>
              <a:rPr lang="en" sz="1000" b="1" i="0" u="none" strike="noStrike" cap="none">
                <a:solidFill>
                  <a:schemeClr val="accent5"/>
                </a:solidFill>
                <a:latin typeface="Calibri"/>
                <a:ea typeface="Calibri"/>
                <a:cs typeface="Calibri"/>
                <a:sym typeface="Calibri"/>
              </a:rPr>
              <a:t> Blue2 Title Slide </a:t>
            </a:r>
            <a:r>
              <a:rPr lang="en" sz="1000" b="0" i="0" u="none" strike="noStrike" cap="none">
                <a:solidFill>
                  <a:schemeClr val="dk1"/>
                </a:solidFill>
                <a:latin typeface="Calibri"/>
                <a:ea typeface="Calibri"/>
                <a:cs typeface="Calibri"/>
                <a:sym typeface="Calibri"/>
              </a:rPr>
              <a:t>in the Layout menu</a:t>
            </a:r>
            <a:endParaRPr sz="1100"/>
          </a:p>
        </p:txBody>
      </p:sp>
      <p:sp>
        <p:nvSpPr>
          <p:cNvPr id="251" name="Google Shape;251;p47"/>
          <p:cNvSpPr txBox="1"/>
          <p:nvPr/>
        </p:nvSpPr>
        <p:spPr>
          <a:xfrm>
            <a:off x="6153200" y="3636500"/>
            <a:ext cx="300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solidFill>
                  <a:schemeClr val="lt1"/>
                </a:solidFill>
              </a:rPr>
              <a:t>These materials do not constitute a formal publication and are for information only. They are in a pre-review, pre-decisional state and should not be formally cited or reproduced. They are to be considered provisional and do not represent any determination or policy of NOAA or the Department of Commerce</a:t>
            </a:r>
            <a:endParaRPr sz="1000" i="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previous assessments</a:t>
            </a:r>
          </a:p>
        </p:txBody>
      </p:sp>
      <p:sp>
        <p:nvSpPr>
          <p:cNvPr id="3" name="Text Placeholder 2"/>
          <p:cNvSpPr>
            <a:spLocks noGrp="1"/>
          </p:cNvSpPr>
          <p:nvPr>
            <p:ph type="body" idx="1"/>
          </p:nvPr>
        </p:nvSpPr>
        <p:spPr>
          <a:xfrm>
            <a:off x="900123" y="764418"/>
            <a:ext cx="2465881" cy="447900"/>
          </a:xfrm>
        </p:spPr>
        <p:txBody>
          <a:bodyPr/>
          <a:lstStyle/>
          <a:p>
            <a:r>
              <a:rPr lang="en-US" dirty="0"/>
              <a:t>Spawning biomass</a:t>
            </a:r>
          </a:p>
        </p:txBody>
      </p:sp>
      <p:sp>
        <p:nvSpPr>
          <p:cNvPr id="5" name="Text Placeholder 2"/>
          <p:cNvSpPr txBox="1">
            <a:spLocks/>
          </p:cNvSpPr>
          <p:nvPr/>
        </p:nvSpPr>
        <p:spPr>
          <a:xfrm>
            <a:off x="4268857" y="764418"/>
            <a:ext cx="4820477" cy="4834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pPr algn="ctr"/>
            <a:r>
              <a:rPr lang="en-US" dirty="0"/>
              <a:t>Fraction unfished 2019 vs 2023</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282" y="1280313"/>
            <a:ext cx="4649449" cy="3576500"/>
          </a:xfrm>
          <a:prstGeom prst="rect">
            <a:avLst/>
          </a:prstGeom>
        </p:spPr>
      </p:pic>
    </p:spTree>
    <p:extLst>
      <p:ext uri="{BB962C8B-B14F-4D97-AF65-F5344CB8AC3E}">
        <p14:creationId xmlns:p14="http://schemas.microsoft.com/office/powerpoint/2010/main" val="141941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52"/>
          <p:cNvSpPr txBox="1">
            <a:spLocks noGrp="1"/>
          </p:cNvSpPr>
          <p:nvPr>
            <p:ph type="ctrTitle"/>
          </p:nvPr>
        </p:nvSpPr>
        <p:spPr>
          <a:xfrm>
            <a:off x="1467952" y="1347363"/>
            <a:ext cx="7208100" cy="1329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500" r="5233" b="12186"/>
          <a:stretch/>
        </p:blipFill>
        <p:spPr>
          <a:xfrm>
            <a:off x="1292895" y="2371012"/>
            <a:ext cx="5632560" cy="2718149"/>
          </a:xfrm>
          <a:prstGeom prst="rect">
            <a:avLst/>
          </a:prstGeom>
        </p:spPr>
      </p:pic>
      <p:sp>
        <p:nvSpPr>
          <p:cNvPr id="2" name="Title 1"/>
          <p:cNvSpPr>
            <a:spLocks noGrp="1"/>
          </p:cNvSpPr>
          <p:nvPr>
            <p:ph type="title"/>
          </p:nvPr>
        </p:nvSpPr>
        <p:spPr/>
        <p:txBody>
          <a:bodyPr/>
          <a:lstStyle/>
          <a:p>
            <a:r>
              <a:rPr lang="en-US" dirty="0"/>
              <a:t>Fleet structure</a:t>
            </a:r>
          </a:p>
        </p:txBody>
      </p:sp>
      <p:sp>
        <p:nvSpPr>
          <p:cNvPr id="3" name="Text Placeholder 2"/>
          <p:cNvSpPr>
            <a:spLocks noGrp="1"/>
          </p:cNvSpPr>
          <p:nvPr>
            <p:ph type="body" idx="1"/>
          </p:nvPr>
        </p:nvSpPr>
        <p:spPr>
          <a:xfrm>
            <a:off x="190061" y="594676"/>
            <a:ext cx="8781552" cy="1776336"/>
          </a:xfrm>
        </p:spPr>
        <p:txBody>
          <a:bodyPr/>
          <a:lstStyle/>
          <a:p>
            <a:pPr marL="571500" indent="-342900">
              <a:buFont typeface="Arial" panose="020B0604020202020204" pitchFamily="34" charset="0"/>
              <a:buChar char="•"/>
            </a:pPr>
            <a:r>
              <a:rPr lang="en-US" dirty="0"/>
              <a:t>Single coastwide stock</a:t>
            </a:r>
          </a:p>
          <a:p>
            <a:pPr marL="571500" indent="-342900">
              <a:buFont typeface="Arial" panose="020B0604020202020204" pitchFamily="34" charset="0"/>
              <a:buChar char="•"/>
            </a:pPr>
            <a:r>
              <a:rPr lang="en-US" dirty="0"/>
              <a:t>Removals are divided into North (WA-OR) and South  (CA) fleets</a:t>
            </a:r>
          </a:p>
          <a:p>
            <a:pPr marL="1028700" lvl="1" indent="-342900">
              <a:buFont typeface="Arial" panose="020B0604020202020204" pitchFamily="34" charset="0"/>
              <a:buChar char="•"/>
            </a:pPr>
            <a:r>
              <a:rPr lang="en-US" sz="1800" dirty="0"/>
              <a:t>to account for differences in exploitation history </a:t>
            </a:r>
            <a:endParaRPr lang="en-US" dirty="0"/>
          </a:p>
          <a:p>
            <a:pPr marL="571500" indent="-342900">
              <a:buFont typeface="Arial" panose="020B0604020202020204" pitchFamily="34" charset="0"/>
              <a:buChar char="•"/>
            </a:pPr>
            <a:r>
              <a:rPr lang="en-US" dirty="0"/>
              <a:t>Single Gear Fleets (&gt;98% Trawl)</a:t>
            </a:r>
          </a:p>
        </p:txBody>
      </p:sp>
    </p:spTree>
    <p:extLst>
      <p:ext uri="{BB962C8B-B14F-4D97-AF65-F5344CB8AC3E}">
        <p14:creationId xmlns:p14="http://schemas.microsoft.com/office/powerpoint/2010/main" val="916563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data sources</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764" b="7468"/>
          <a:stretch/>
        </p:blipFill>
        <p:spPr>
          <a:xfrm>
            <a:off x="1850349" y="594677"/>
            <a:ext cx="5495828" cy="4548824"/>
          </a:xfrm>
          <a:prstGeom prst="rect">
            <a:avLst/>
          </a:prstGeom>
        </p:spPr>
      </p:pic>
    </p:spTree>
    <p:extLst>
      <p:ext uri="{BB962C8B-B14F-4D97-AF65-F5344CB8AC3E}">
        <p14:creationId xmlns:p14="http://schemas.microsoft.com/office/powerpoint/2010/main" val="639703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landings</a:t>
            </a:r>
          </a:p>
        </p:txBody>
      </p:sp>
      <p:sp>
        <p:nvSpPr>
          <p:cNvPr id="3" name="Text Placeholder 2"/>
          <p:cNvSpPr>
            <a:spLocks noGrp="1"/>
          </p:cNvSpPr>
          <p:nvPr>
            <p:ph type="body" idx="1"/>
          </p:nvPr>
        </p:nvSpPr>
        <p:spPr>
          <a:xfrm>
            <a:off x="550889" y="980506"/>
            <a:ext cx="7978514" cy="2691723"/>
          </a:xfrm>
        </p:spPr>
        <p:txBody>
          <a:bodyPr/>
          <a:lstStyle/>
          <a:p>
            <a:pPr marL="571500" indent="-342900">
              <a:buFont typeface="Arial" panose="020B0604020202020204" pitchFamily="34" charset="0"/>
              <a:buChar char="•"/>
            </a:pPr>
            <a:r>
              <a:rPr lang="en-US" dirty="0"/>
              <a:t>Reconstructed by state</a:t>
            </a:r>
          </a:p>
          <a:p>
            <a:pPr marL="571500" indent="-342900">
              <a:buFont typeface="Arial" panose="020B0604020202020204" pitchFamily="34" charset="0"/>
              <a:buChar char="•"/>
            </a:pPr>
            <a:r>
              <a:rPr lang="en-US" dirty="0"/>
              <a:t>Recent landings are from PacFIN and state agencies</a:t>
            </a:r>
          </a:p>
          <a:p>
            <a:pPr marL="571500" indent="-342900">
              <a:buFont typeface="Arial" panose="020B0604020202020204" pitchFamily="34" charset="0"/>
              <a:buChar char="•"/>
            </a:pPr>
            <a:r>
              <a:rPr lang="en-US" dirty="0"/>
              <a:t>Historical landings are provided by state agencies</a:t>
            </a:r>
          </a:p>
          <a:p>
            <a:pPr marL="971550" lvl="1" indent="-285750">
              <a:buFont typeface="Arial" panose="020B0604020202020204" pitchFamily="34" charset="0"/>
              <a:buChar char="•"/>
            </a:pPr>
            <a:r>
              <a:rPr lang="en-US" sz="2000" dirty="0"/>
              <a:t>CA – no changes from last assessment. </a:t>
            </a:r>
          </a:p>
          <a:p>
            <a:pPr marL="971550" lvl="1" indent="-285750">
              <a:buFont typeface="Arial" panose="020B0604020202020204" pitchFamily="34" charset="0"/>
              <a:buChar char="•"/>
            </a:pPr>
            <a:r>
              <a:rPr lang="en-US" sz="2000" dirty="0"/>
              <a:t>OR – no changes from last assessment.</a:t>
            </a:r>
          </a:p>
          <a:p>
            <a:pPr marL="971550" lvl="1" indent="-285750">
              <a:buFont typeface="Arial" panose="020B0604020202020204" pitchFamily="34" charset="0"/>
              <a:buChar char="•"/>
            </a:pPr>
            <a:r>
              <a:rPr lang="en-US" sz="2000" dirty="0"/>
              <a:t>WA -  new historical landings provided by WDFW. </a:t>
            </a:r>
          </a:p>
          <a:p>
            <a:endParaRPr lang="en-US" dirty="0"/>
          </a:p>
        </p:txBody>
      </p:sp>
    </p:spTree>
    <p:extLst>
      <p:ext uri="{BB962C8B-B14F-4D97-AF65-F5344CB8AC3E}">
        <p14:creationId xmlns:p14="http://schemas.microsoft.com/office/powerpoint/2010/main" val="3882389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a:spLocks noGrp="1"/>
          </p:cNvSpPr>
          <p:nvPr>
            <p:ph type="title"/>
          </p:nvPr>
        </p:nvSpPr>
        <p:spPr>
          <a:xfrm>
            <a:off x="685801" y="142876"/>
            <a:ext cx="8182500" cy="451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dirty="0"/>
              <a:t>Historical landings update</a:t>
            </a:r>
            <a:endParaRPr dirty="0"/>
          </a:p>
        </p:txBody>
      </p:sp>
      <p:pic>
        <p:nvPicPr>
          <p:cNvPr id="7" name="Picture 6"/>
          <p:cNvPicPr>
            <a:picLocks noChangeAspect="1"/>
          </p:cNvPicPr>
          <p:nvPr/>
        </p:nvPicPr>
        <p:blipFill>
          <a:blip r:embed="rId3"/>
          <a:stretch>
            <a:fillRect/>
          </a:stretch>
        </p:blipFill>
        <p:spPr>
          <a:xfrm>
            <a:off x="533882" y="863515"/>
            <a:ext cx="3429297" cy="2057579"/>
          </a:xfrm>
          <a:prstGeom prst="rect">
            <a:avLst/>
          </a:prstGeom>
        </p:spPr>
      </p:pic>
      <p:pic>
        <p:nvPicPr>
          <p:cNvPr id="8" name="Picture 7"/>
          <p:cNvPicPr>
            <a:picLocks noChangeAspect="1"/>
          </p:cNvPicPr>
          <p:nvPr/>
        </p:nvPicPr>
        <p:blipFill>
          <a:blip r:embed="rId4"/>
          <a:stretch>
            <a:fillRect/>
          </a:stretch>
        </p:blipFill>
        <p:spPr>
          <a:xfrm>
            <a:off x="4185607" y="2863288"/>
            <a:ext cx="3320735" cy="1992442"/>
          </a:xfrm>
          <a:prstGeom prst="rect">
            <a:avLst/>
          </a:prstGeom>
        </p:spPr>
      </p:pic>
      <p:pic>
        <p:nvPicPr>
          <p:cNvPr id="9" name="Picture 8"/>
          <p:cNvPicPr>
            <a:picLocks noChangeAspect="1"/>
          </p:cNvPicPr>
          <p:nvPr/>
        </p:nvPicPr>
        <p:blipFill>
          <a:blip r:embed="rId5"/>
          <a:stretch>
            <a:fillRect/>
          </a:stretch>
        </p:blipFill>
        <p:spPr>
          <a:xfrm>
            <a:off x="4131327" y="863515"/>
            <a:ext cx="3429297" cy="2057579"/>
          </a:xfrm>
          <a:prstGeom prst="rect">
            <a:avLst/>
          </a:prstGeom>
        </p:spPr>
      </p:pic>
      <p:pic>
        <p:nvPicPr>
          <p:cNvPr id="10" name="Picture 9"/>
          <p:cNvPicPr>
            <a:picLocks noChangeAspect="1"/>
          </p:cNvPicPr>
          <p:nvPr/>
        </p:nvPicPr>
        <p:blipFill>
          <a:blip r:embed="rId6"/>
          <a:stretch>
            <a:fillRect/>
          </a:stretch>
        </p:blipFill>
        <p:spPr>
          <a:xfrm>
            <a:off x="558114" y="2845259"/>
            <a:ext cx="3380831" cy="2028499"/>
          </a:xfrm>
          <a:prstGeom prst="rect">
            <a:avLst/>
          </a:prstGeom>
        </p:spPr>
      </p:pic>
    </p:spTree>
    <p:extLst>
      <p:ext uri="{BB962C8B-B14F-4D97-AF65-F5344CB8AC3E}">
        <p14:creationId xmlns:p14="http://schemas.microsoft.com/office/powerpoint/2010/main" val="2815541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353" r="3807"/>
          <a:stretch/>
        </p:blipFill>
        <p:spPr>
          <a:xfrm>
            <a:off x="4662591" y="939451"/>
            <a:ext cx="4388215" cy="2940382"/>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4314" r="3294"/>
          <a:stretch/>
        </p:blipFill>
        <p:spPr>
          <a:xfrm>
            <a:off x="157397" y="939450"/>
            <a:ext cx="4414603" cy="2940382"/>
          </a:xfrm>
          <a:prstGeom prst="rect">
            <a:avLst/>
          </a:prstGeom>
        </p:spPr>
      </p:pic>
      <p:sp>
        <p:nvSpPr>
          <p:cNvPr id="370" name="Google Shape;370;p59"/>
          <p:cNvSpPr txBox="1">
            <a:spLocks noGrp="1"/>
          </p:cNvSpPr>
          <p:nvPr>
            <p:ph type="title"/>
          </p:nvPr>
        </p:nvSpPr>
        <p:spPr>
          <a:xfrm>
            <a:off x="685801" y="142876"/>
            <a:ext cx="8182500" cy="451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a:t>Discard fraction is low</a:t>
            </a:r>
            <a:endParaRPr/>
          </a:p>
        </p:txBody>
      </p:sp>
      <p:sp>
        <p:nvSpPr>
          <p:cNvPr id="371" name="Google Shape;371;p59"/>
          <p:cNvSpPr txBox="1"/>
          <p:nvPr/>
        </p:nvSpPr>
        <p:spPr>
          <a:xfrm>
            <a:off x="505407" y="1510282"/>
            <a:ext cx="893299"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dirty="0">
                <a:solidFill>
                  <a:srgbClr val="000000"/>
                </a:solidFill>
                <a:latin typeface="Arial"/>
                <a:ea typeface="Arial"/>
                <a:cs typeface="Arial"/>
                <a:sym typeface="Arial"/>
              </a:rPr>
              <a:t>Pikitch</a:t>
            </a:r>
            <a:endParaRPr sz="900" b="1" i="0" u="none" strike="noStrike" cap="none" dirty="0">
              <a:solidFill>
                <a:srgbClr val="000000"/>
              </a:solidFill>
              <a:latin typeface="Arial"/>
              <a:ea typeface="Arial"/>
              <a:cs typeface="Arial"/>
              <a:sym typeface="Arial"/>
            </a:endParaRPr>
          </a:p>
        </p:txBody>
      </p:sp>
      <p:sp>
        <p:nvSpPr>
          <p:cNvPr id="372" name="Google Shape;372;p59"/>
          <p:cNvSpPr txBox="1"/>
          <p:nvPr/>
        </p:nvSpPr>
        <p:spPr>
          <a:xfrm>
            <a:off x="2640015" y="1510282"/>
            <a:ext cx="893299"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00"/>
                </a:solidFill>
                <a:latin typeface="Arial"/>
                <a:ea typeface="Arial"/>
                <a:cs typeface="Arial"/>
                <a:sym typeface="Arial"/>
              </a:rPr>
              <a:t>WCGOP</a:t>
            </a:r>
            <a:endParaRPr sz="900" b="1" i="0" u="none" strike="noStrike" cap="none">
              <a:solidFill>
                <a:srgbClr val="000000"/>
              </a:solidFill>
              <a:latin typeface="Arial"/>
              <a:ea typeface="Arial"/>
              <a:cs typeface="Arial"/>
              <a:sym typeface="Arial"/>
            </a:endParaRPr>
          </a:p>
        </p:txBody>
      </p:sp>
      <p:sp>
        <p:nvSpPr>
          <p:cNvPr id="375" name="Google Shape;375;p59"/>
          <p:cNvSpPr txBox="1"/>
          <p:nvPr/>
        </p:nvSpPr>
        <p:spPr>
          <a:xfrm>
            <a:off x="6239615" y="1510282"/>
            <a:ext cx="893299" cy="2308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dirty="0">
                <a:solidFill>
                  <a:srgbClr val="000000"/>
                </a:solidFill>
                <a:latin typeface="Arial"/>
                <a:ea typeface="Arial"/>
                <a:cs typeface="Arial"/>
                <a:sym typeface="Arial"/>
              </a:rPr>
              <a:t>WCGOP</a:t>
            </a:r>
            <a:endParaRPr sz="900" b="1" i="0" u="none" strike="noStrike" cap="none" dirty="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Fishery length and age compositions </a:t>
            </a:r>
          </a:p>
        </p:txBody>
      </p:sp>
      <p:sp>
        <p:nvSpPr>
          <p:cNvPr id="3" name="Text Placeholder 2"/>
          <p:cNvSpPr>
            <a:spLocks noGrp="1"/>
          </p:cNvSpPr>
          <p:nvPr>
            <p:ph type="body" idx="1"/>
          </p:nvPr>
        </p:nvSpPr>
        <p:spPr>
          <a:xfrm>
            <a:off x="89940" y="1152894"/>
            <a:ext cx="8583580" cy="2474726"/>
          </a:xfrm>
        </p:spPr>
        <p:txBody>
          <a:bodyPr/>
          <a:lstStyle/>
          <a:p>
            <a:pPr marL="571500" indent="-342900">
              <a:buFont typeface="Arial" panose="020B0604020202020204" pitchFamily="34" charset="0"/>
              <a:buChar char="•"/>
            </a:pPr>
            <a:r>
              <a:rPr lang="en-US" dirty="0"/>
              <a:t>From PacFIN and </a:t>
            </a:r>
            <a:r>
              <a:rPr lang="en-US" dirty="0" err="1"/>
              <a:t>CalCOM</a:t>
            </a:r>
            <a:r>
              <a:rPr lang="en-US" dirty="0"/>
              <a:t> for retained catch, and from WCGOP for discard.</a:t>
            </a:r>
          </a:p>
          <a:p>
            <a:pPr marL="571500" indent="-342900">
              <a:buFont typeface="Arial" panose="020B0604020202020204" pitchFamily="34" charset="0"/>
              <a:buChar char="•"/>
            </a:pPr>
            <a:r>
              <a:rPr lang="en-US" dirty="0"/>
              <a:t>Data quality re-evaluated.</a:t>
            </a:r>
          </a:p>
          <a:p>
            <a:pPr marL="571500" indent="-342900">
              <a:buFont typeface="Arial" panose="020B0604020202020204" pitchFamily="34" charset="0"/>
              <a:buChar char="•"/>
            </a:pPr>
            <a:r>
              <a:rPr lang="en-US" dirty="0"/>
              <a:t>Samples expanded to account for difference in catch among trips, and then for difference in catch between states (for North fleet).</a:t>
            </a:r>
          </a:p>
          <a:p>
            <a:pPr marL="5143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944614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520505" y="112540"/>
            <a:ext cx="3172264" cy="31683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sz="2000"/>
              <a:t>Fishery length compositions</a:t>
            </a:r>
            <a:endParaRPr sz="2000"/>
          </a:p>
        </p:txBody>
      </p:sp>
      <p:sp>
        <p:nvSpPr>
          <p:cNvPr id="382" name="Google Shape;382;p60"/>
          <p:cNvSpPr txBox="1"/>
          <p:nvPr/>
        </p:nvSpPr>
        <p:spPr>
          <a:xfrm>
            <a:off x="4872197" y="71428"/>
            <a:ext cx="3172264" cy="31684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sz="2000" b="0" i="0" u="none" strike="noStrike" cap="none">
                <a:solidFill>
                  <a:schemeClr val="accent1"/>
                </a:solidFill>
                <a:latin typeface="Cambria"/>
                <a:ea typeface="Cambria"/>
                <a:cs typeface="Cambria"/>
                <a:sym typeface="Cambria"/>
              </a:rPr>
              <a:t>Fishery age compositions</a:t>
            </a:r>
            <a:endParaRPr sz="2000" b="0" i="0" u="none" strike="noStrike" cap="none">
              <a:solidFill>
                <a:schemeClr val="accent1"/>
              </a:solidFill>
              <a:latin typeface="Cambria"/>
              <a:ea typeface="Cambria"/>
              <a:cs typeface="Cambria"/>
              <a:sym typeface="Cambria"/>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710" y="518097"/>
            <a:ext cx="4294683" cy="4294683"/>
          </a:xfrm>
          <a:prstGeom prst="rect">
            <a:avLst/>
          </a:prstGeom>
        </p:spPr>
      </p:pic>
      <p:grpSp>
        <p:nvGrpSpPr>
          <p:cNvPr id="5" name="Group 4"/>
          <p:cNvGrpSpPr/>
          <p:nvPr/>
        </p:nvGrpSpPr>
        <p:grpSpPr>
          <a:xfrm>
            <a:off x="133974" y="518097"/>
            <a:ext cx="4115737" cy="4115737"/>
            <a:chOff x="133974" y="518097"/>
            <a:chExt cx="4115737" cy="4115737"/>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974" y="518097"/>
              <a:ext cx="4115737" cy="4115737"/>
            </a:xfrm>
            <a:prstGeom prst="rect">
              <a:avLst/>
            </a:prstGeom>
          </p:spPr>
        </p:pic>
        <p:sp>
          <p:nvSpPr>
            <p:cNvPr id="4" name="Rectangle 3"/>
            <p:cNvSpPr/>
            <p:nvPr/>
          </p:nvSpPr>
          <p:spPr>
            <a:xfrm>
              <a:off x="2341016" y="1836390"/>
              <a:ext cx="1878124" cy="25762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1"/>
          <p:cNvSpPr txBox="1">
            <a:spLocks noGrp="1"/>
          </p:cNvSpPr>
          <p:nvPr>
            <p:ph type="title"/>
          </p:nvPr>
        </p:nvSpPr>
        <p:spPr>
          <a:xfrm>
            <a:off x="685801" y="142876"/>
            <a:ext cx="8182500" cy="451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a:t>Fishery-independent data</a:t>
            </a:r>
            <a:endParaRPr/>
          </a:p>
        </p:txBody>
      </p:sp>
      <p:sp>
        <p:nvSpPr>
          <p:cNvPr id="390" name="Google Shape;390;p61"/>
          <p:cNvSpPr txBox="1">
            <a:spLocks noGrp="1"/>
          </p:cNvSpPr>
          <p:nvPr>
            <p:ph type="body" idx="1"/>
          </p:nvPr>
        </p:nvSpPr>
        <p:spPr>
          <a:xfrm>
            <a:off x="493776" y="1003940"/>
            <a:ext cx="7870577" cy="2937605"/>
          </a:xfrm>
          <a:prstGeom prst="rect">
            <a:avLst/>
          </a:prstGeom>
          <a:noFill/>
          <a:ln>
            <a:noFill/>
          </a:ln>
        </p:spPr>
        <p:txBody>
          <a:bodyPr spcFirstLastPara="1" wrap="square" lIns="0" tIns="0" rIns="0" bIns="0" anchor="t" anchorCtr="0">
            <a:noAutofit/>
          </a:bodyPr>
          <a:lstStyle/>
          <a:p>
            <a:pPr marL="457200" marR="0" lvl="0" indent="-228600" algn="l" rtl="0">
              <a:lnSpc>
                <a:spcPct val="115000"/>
              </a:lnSpc>
              <a:spcBef>
                <a:spcPts val="600"/>
              </a:spcBef>
              <a:spcAft>
                <a:spcPts val="0"/>
              </a:spcAft>
              <a:buClr>
                <a:schemeClr val="accent1"/>
              </a:buClr>
              <a:buSzPts val="1700"/>
              <a:buFont typeface="Arial"/>
              <a:buNone/>
            </a:pPr>
            <a:r>
              <a:rPr lang="en" dirty="0"/>
              <a:t>Included in the assessment:</a:t>
            </a:r>
            <a:endParaRPr dirty="0"/>
          </a:p>
          <a:p>
            <a:pPr marL="571500" indent="-342900">
              <a:buFont typeface="Arial"/>
              <a:buChar char="•"/>
            </a:pPr>
            <a:r>
              <a:rPr lang="en-US" dirty="0"/>
              <a:t>AFSC triennial shelf survey (Triennial)</a:t>
            </a:r>
          </a:p>
          <a:p>
            <a:pPr marL="571500" lvl="0" indent="-342900" algn="l" rtl="0">
              <a:lnSpc>
                <a:spcPct val="115000"/>
              </a:lnSpc>
              <a:spcBef>
                <a:spcPts val="600"/>
              </a:spcBef>
              <a:spcAft>
                <a:spcPts val="0"/>
              </a:spcAft>
              <a:buSzPts val="1700"/>
              <a:buFont typeface="Arial"/>
              <a:buChar char="•"/>
            </a:pPr>
            <a:r>
              <a:rPr lang="en" dirty="0"/>
              <a:t>NWFSC West Coast Groundfish Bottom Trawl Survey (WCGBTS)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8"/>
          <p:cNvSpPr txBox="1">
            <a:spLocks noGrp="1"/>
          </p:cNvSpPr>
          <p:nvPr>
            <p:ph type="title"/>
          </p:nvPr>
        </p:nvSpPr>
        <p:spPr>
          <a:xfrm>
            <a:off x="685801" y="142876"/>
            <a:ext cx="8182500" cy="45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Outline</a:t>
            </a:r>
            <a:endParaRPr/>
          </a:p>
        </p:txBody>
      </p:sp>
      <p:sp>
        <p:nvSpPr>
          <p:cNvPr id="257" name="Google Shape;257;p48"/>
          <p:cNvSpPr txBox="1">
            <a:spLocks noGrp="1"/>
          </p:cNvSpPr>
          <p:nvPr>
            <p:ph type="body" idx="1"/>
          </p:nvPr>
        </p:nvSpPr>
        <p:spPr>
          <a:xfrm>
            <a:off x="685801" y="763149"/>
            <a:ext cx="6697800" cy="447900"/>
          </a:xfrm>
          <a:prstGeom prst="rect">
            <a:avLst/>
          </a:prstGeom>
        </p:spPr>
        <p:txBody>
          <a:bodyPr spcFirstLastPara="1" wrap="square" lIns="0" tIns="0" rIns="0" bIns="0" anchor="t" anchorCtr="0">
            <a:noAutofit/>
          </a:bodyPr>
          <a:lstStyle/>
          <a:p>
            <a:pPr marL="457200" lvl="0" indent="-336550" algn="l" rtl="0">
              <a:spcBef>
                <a:spcPts val="600"/>
              </a:spcBef>
              <a:spcAft>
                <a:spcPts val="0"/>
              </a:spcAft>
              <a:buSzPts val="1700"/>
              <a:buChar char="●"/>
            </a:pPr>
            <a:r>
              <a:rPr lang="en" dirty="0"/>
              <a:t>Background</a:t>
            </a:r>
            <a:endParaRPr dirty="0"/>
          </a:p>
          <a:p>
            <a:pPr marL="457200" lvl="0" indent="-336550" algn="l" rtl="0">
              <a:spcBef>
                <a:spcPts val="0"/>
              </a:spcBef>
              <a:spcAft>
                <a:spcPts val="0"/>
              </a:spcAft>
              <a:buSzPts val="1700"/>
              <a:buChar char="●"/>
            </a:pPr>
            <a:r>
              <a:rPr lang="en" dirty="0"/>
              <a:t>Data</a:t>
            </a:r>
            <a:endParaRPr dirty="0"/>
          </a:p>
          <a:p>
            <a:pPr marL="914400" lvl="1" indent="-330200" algn="l" rtl="0">
              <a:spcBef>
                <a:spcPts val="0"/>
              </a:spcBef>
              <a:spcAft>
                <a:spcPts val="0"/>
              </a:spcAft>
              <a:buSzPts val="1600"/>
              <a:buChar char="○"/>
            </a:pPr>
            <a:r>
              <a:rPr lang="en" dirty="0"/>
              <a:t>Landings</a:t>
            </a:r>
            <a:endParaRPr dirty="0"/>
          </a:p>
          <a:p>
            <a:pPr marL="914400" lvl="1" indent="-330200" algn="l" rtl="0">
              <a:spcBef>
                <a:spcPts val="0"/>
              </a:spcBef>
              <a:spcAft>
                <a:spcPts val="0"/>
              </a:spcAft>
              <a:buSzPts val="1600"/>
              <a:buChar char="○"/>
            </a:pPr>
            <a:r>
              <a:rPr lang="en" dirty="0"/>
              <a:t>Discards</a:t>
            </a:r>
            <a:endParaRPr dirty="0"/>
          </a:p>
          <a:p>
            <a:pPr marL="914400" lvl="1" indent="-330200" algn="l" rtl="0">
              <a:spcBef>
                <a:spcPts val="0"/>
              </a:spcBef>
              <a:spcAft>
                <a:spcPts val="0"/>
              </a:spcAft>
              <a:buSzPts val="1600"/>
              <a:buChar char="○"/>
            </a:pPr>
            <a:r>
              <a:rPr lang="en" dirty="0"/>
              <a:t>Fishery length and age compositions</a:t>
            </a:r>
            <a:endParaRPr dirty="0"/>
          </a:p>
          <a:p>
            <a:pPr marL="914400" lvl="1" indent="-330200" algn="l" rtl="0">
              <a:spcBef>
                <a:spcPts val="0"/>
              </a:spcBef>
              <a:spcAft>
                <a:spcPts val="0"/>
              </a:spcAft>
              <a:buSzPts val="1600"/>
              <a:buChar char="○"/>
            </a:pPr>
            <a:r>
              <a:rPr lang="en" dirty="0"/>
              <a:t>Fishery-independent data</a:t>
            </a:r>
            <a:endParaRPr dirty="0"/>
          </a:p>
          <a:p>
            <a:pPr marL="914400" lvl="1" indent="-330200" algn="l" rtl="0">
              <a:spcBef>
                <a:spcPts val="0"/>
              </a:spcBef>
              <a:spcAft>
                <a:spcPts val="0"/>
              </a:spcAft>
              <a:buSzPts val="1600"/>
              <a:buChar char="○"/>
            </a:pPr>
            <a:r>
              <a:rPr lang="en" dirty="0"/>
              <a:t>Biological parameters</a:t>
            </a:r>
            <a:endParaRPr dirty="0"/>
          </a:p>
          <a:p>
            <a:pPr marL="457200" lvl="0" indent="-336550" algn="l" rtl="0">
              <a:spcBef>
                <a:spcPts val="0"/>
              </a:spcBef>
              <a:spcAft>
                <a:spcPts val="0"/>
              </a:spcAft>
              <a:buSzPts val="1700"/>
              <a:buChar char="●"/>
            </a:pPr>
            <a:r>
              <a:rPr lang="en" dirty="0"/>
              <a:t>Model</a:t>
            </a:r>
            <a:endParaRPr dirty="0"/>
          </a:p>
          <a:p>
            <a:pPr lvl="1" indent="-330200">
              <a:spcBef>
                <a:spcPts val="0"/>
              </a:spcBef>
              <a:buFont typeface="Noto Sans Symbols"/>
              <a:buChar char="○"/>
            </a:pPr>
            <a:r>
              <a:rPr lang="en-US" dirty="0"/>
              <a:t>Bridging analysis</a:t>
            </a:r>
          </a:p>
          <a:p>
            <a:pPr marL="914400" lvl="1" indent="-330200" algn="l" rtl="0">
              <a:spcBef>
                <a:spcPts val="0"/>
              </a:spcBef>
              <a:spcAft>
                <a:spcPts val="0"/>
              </a:spcAft>
              <a:buSzPts val="1600"/>
              <a:buChar char="○"/>
            </a:pPr>
            <a:r>
              <a:rPr lang="en-US" dirty="0"/>
              <a:t>Model Results</a:t>
            </a:r>
          </a:p>
          <a:p>
            <a:pPr marL="914400" lvl="1" indent="-330200" algn="l" rtl="0">
              <a:spcBef>
                <a:spcPts val="0"/>
              </a:spcBef>
              <a:spcAft>
                <a:spcPts val="0"/>
              </a:spcAft>
              <a:buSzPts val="1600"/>
              <a:buChar char="○"/>
            </a:pPr>
            <a:r>
              <a:rPr lang="en-US" dirty="0"/>
              <a:t>Diagnostics</a:t>
            </a:r>
          </a:p>
          <a:p>
            <a:pPr marL="914400" lvl="1" indent="-330200" algn="l" rtl="0">
              <a:spcBef>
                <a:spcPts val="0"/>
              </a:spcBef>
              <a:spcAft>
                <a:spcPts val="0"/>
              </a:spcAft>
              <a:buSzPts val="1600"/>
              <a:buChar char="○"/>
            </a:pPr>
            <a:r>
              <a:rPr lang="en-US" dirty="0"/>
              <a:t>Concluding remarks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1"/>
          <p:cNvSpPr txBox="1">
            <a:spLocks noGrp="1"/>
          </p:cNvSpPr>
          <p:nvPr>
            <p:ph type="title"/>
          </p:nvPr>
        </p:nvSpPr>
        <p:spPr>
          <a:xfrm>
            <a:off x="685801" y="142876"/>
            <a:ext cx="8182500" cy="451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dirty="0"/>
              <a:t>Indices of abundance</a:t>
            </a:r>
            <a:endParaRPr dirty="0"/>
          </a:p>
        </p:txBody>
      </p:sp>
      <p:sp>
        <p:nvSpPr>
          <p:cNvPr id="2" name="Text Placeholder 1"/>
          <p:cNvSpPr>
            <a:spLocks noGrp="1"/>
          </p:cNvSpPr>
          <p:nvPr>
            <p:ph type="body" idx="1"/>
          </p:nvPr>
        </p:nvSpPr>
        <p:spPr>
          <a:xfrm>
            <a:off x="223859" y="1013565"/>
            <a:ext cx="8502779" cy="3448404"/>
          </a:xfrm>
        </p:spPr>
        <p:txBody>
          <a:bodyPr/>
          <a:lstStyle/>
          <a:p>
            <a:pPr marL="571500" indent="-342900">
              <a:buFont typeface="Arial" panose="020B0604020202020204" pitchFamily="34" charset="0"/>
              <a:buChar char="•"/>
            </a:pPr>
            <a:r>
              <a:rPr lang="en-US" sz="2400" dirty="0" err="1"/>
              <a:t>Geostatistical</a:t>
            </a:r>
            <a:r>
              <a:rPr lang="en-US" sz="2400" dirty="0"/>
              <a:t> delta model – </a:t>
            </a:r>
            <a:r>
              <a:rPr lang="en-US" sz="2400" dirty="0" err="1"/>
              <a:t>sdmTMB</a:t>
            </a:r>
            <a:endParaRPr lang="en-US" sz="2400" dirty="0"/>
          </a:p>
          <a:p>
            <a:pPr marL="571500" indent="-342900">
              <a:buFont typeface="Arial" panose="020B0604020202020204" pitchFamily="34" charset="0"/>
              <a:buChar char="•"/>
            </a:pPr>
            <a:r>
              <a:rPr lang="en-US" sz="2400" dirty="0"/>
              <a:t>Lognormal distribution for the catch-rate component used to better account for extreme catch events.</a:t>
            </a:r>
          </a:p>
          <a:p>
            <a:pPr marL="571500" indent="-342900">
              <a:buFont typeface="Arial" panose="020B0604020202020204" pitchFamily="34" charset="0"/>
              <a:buChar char="•"/>
            </a:pPr>
            <a:r>
              <a:rPr lang="en-US" sz="2400" dirty="0"/>
              <a:t>WCGBTS (2003-2022)</a:t>
            </a:r>
          </a:p>
        </p:txBody>
      </p:sp>
    </p:spTree>
    <p:extLst>
      <p:ext uri="{BB962C8B-B14F-4D97-AF65-F5344CB8AC3E}">
        <p14:creationId xmlns:p14="http://schemas.microsoft.com/office/powerpoint/2010/main" val="3454795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62"/>
          <p:cNvSpPr txBox="1">
            <a:spLocks noGrp="1"/>
          </p:cNvSpPr>
          <p:nvPr>
            <p:ph type="title"/>
          </p:nvPr>
        </p:nvSpPr>
        <p:spPr>
          <a:xfrm>
            <a:off x="329185" y="179452"/>
            <a:ext cx="8182500" cy="451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dirty="0"/>
              <a:t>WCGBT Survey index</a:t>
            </a:r>
            <a:endParaRPr dirty="0"/>
          </a:p>
        </p:txBody>
      </p:sp>
      <p:pic>
        <p:nvPicPr>
          <p:cNvPr id="2" name="Picture 1"/>
          <p:cNvPicPr>
            <a:picLocks noChangeAspect="1"/>
          </p:cNvPicPr>
          <p:nvPr/>
        </p:nvPicPr>
        <p:blipFill>
          <a:blip r:embed="rId3"/>
          <a:stretch>
            <a:fillRect/>
          </a:stretch>
        </p:blipFill>
        <p:spPr>
          <a:xfrm>
            <a:off x="1286814" y="631252"/>
            <a:ext cx="6267241" cy="4387068"/>
          </a:xfrm>
          <a:prstGeom prst="rect">
            <a:avLst/>
          </a:prstGeom>
        </p:spPr>
      </p:pic>
    </p:spTree>
    <p:extLst>
      <p:ext uri="{BB962C8B-B14F-4D97-AF65-F5344CB8AC3E}">
        <p14:creationId xmlns:p14="http://schemas.microsoft.com/office/powerpoint/2010/main" val="1541307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p63"/>
          <p:cNvSpPr txBox="1">
            <a:spLocks noGrp="1"/>
          </p:cNvSpPr>
          <p:nvPr>
            <p:ph type="title"/>
          </p:nvPr>
        </p:nvSpPr>
        <p:spPr>
          <a:xfrm>
            <a:off x="400722" y="33293"/>
            <a:ext cx="6830671" cy="451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dirty="0"/>
              <a:t>WCGBTS length compositions</a:t>
            </a:r>
            <a:endParaRPr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829" t="3486" b="8148"/>
          <a:stretch/>
        </p:blipFill>
        <p:spPr>
          <a:xfrm>
            <a:off x="0" y="794456"/>
            <a:ext cx="4634753" cy="4349044"/>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5307" t="4231" r="5400" b="7883"/>
          <a:stretch/>
        </p:blipFill>
        <p:spPr>
          <a:xfrm>
            <a:off x="4634753" y="837682"/>
            <a:ext cx="4374776" cy="4305818"/>
          </a:xfrm>
          <a:prstGeom prst="rect">
            <a:avLst/>
          </a:prstGeom>
        </p:spPr>
      </p:pic>
      <p:sp>
        <p:nvSpPr>
          <p:cNvPr id="6" name="TextBox 5"/>
          <p:cNvSpPr txBox="1"/>
          <p:nvPr/>
        </p:nvSpPr>
        <p:spPr>
          <a:xfrm>
            <a:off x="1855693" y="486679"/>
            <a:ext cx="923365" cy="307777"/>
          </a:xfrm>
          <a:prstGeom prst="rect">
            <a:avLst/>
          </a:prstGeom>
          <a:noFill/>
        </p:spPr>
        <p:txBody>
          <a:bodyPr wrap="square" rtlCol="0">
            <a:spAutoFit/>
          </a:bodyPr>
          <a:lstStyle/>
          <a:p>
            <a:r>
              <a:rPr lang="en-US" dirty="0"/>
              <a:t>Lengths</a:t>
            </a:r>
          </a:p>
        </p:txBody>
      </p:sp>
      <p:sp>
        <p:nvSpPr>
          <p:cNvPr id="9" name="TextBox 8"/>
          <p:cNvSpPr txBox="1"/>
          <p:nvPr/>
        </p:nvSpPr>
        <p:spPr>
          <a:xfrm>
            <a:off x="6649834" y="517104"/>
            <a:ext cx="923365" cy="307777"/>
          </a:xfrm>
          <a:prstGeom prst="rect">
            <a:avLst/>
          </a:prstGeom>
          <a:noFill/>
        </p:spPr>
        <p:txBody>
          <a:bodyPr wrap="square" rtlCol="0">
            <a:spAutoFit/>
          </a:bodyPr>
          <a:lstStyle/>
          <a:p>
            <a:r>
              <a:rPr lang="en-US" dirty="0"/>
              <a:t>Ages</a:t>
            </a:r>
          </a:p>
        </p:txBody>
      </p:sp>
    </p:spTree>
    <p:extLst>
      <p:ext uri="{BB962C8B-B14F-4D97-AF65-F5344CB8AC3E}">
        <p14:creationId xmlns:p14="http://schemas.microsoft.com/office/powerpoint/2010/main" val="1529074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4" name="Google Shape;404;p63"/>
          <p:cNvSpPr txBox="1">
            <a:spLocks noGrp="1"/>
          </p:cNvSpPr>
          <p:nvPr>
            <p:ph type="title"/>
          </p:nvPr>
        </p:nvSpPr>
        <p:spPr>
          <a:xfrm>
            <a:off x="427616" y="71276"/>
            <a:ext cx="6830671" cy="451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dirty="0"/>
              <a:t>Survey age compositions - CAAL</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95" y="702929"/>
            <a:ext cx="3630350" cy="36303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5170" y="688447"/>
            <a:ext cx="3644831" cy="3644831"/>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46173"/>
          <a:stretch/>
        </p:blipFill>
        <p:spPr>
          <a:xfrm>
            <a:off x="7161556" y="688448"/>
            <a:ext cx="1942067" cy="3608022"/>
          </a:xfrm>
          <a:prstGeom prst="rect">
            <a:avLst/>
          </a:prstGeom>
        </p:spPr>
      </p:pic>
    </p:spTree>
    <p:extLst>
      <p:ext uri="{BB962C8B-B14F-4D97-AF65-F5344CB8AC3E}">
        <p14:creationId xmlns:p14="http://schemas.microsoft.com/office/powerpoint/2010/main" val="4648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5"/>
          <p:cNvSpPr txBox="1">
            <a:spLocks noGrp="1"/>
          </p:cNvSpPr>
          <p:nvPr>
            <p:ph type="title"/>
          </p:nvPr>
        </p:nvSpPr>
        <p:spPr>
          <a:xfrm>
            <a:off x="685801" y="142876"/>
            <a:ext cx="8182500" cy="451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a:t>Biological parameters</a:t>
            </a:r>
            <a:endParaRPr/>
          </a:p>
        </p:txBody>
      </p:sp>
      <p:sp>
        <p:nvSpPr>
          <p:cNvPr id="418" name="Google Shape;418;p65"/>
          <p:cNvSpPr txBox="1">
            <a:spLocks noGrp="1"/>
          </p:cNvSpPr>
          <p:nvPr>
            <p:ph type="body" idx="1"/>
          </p:nvPr>
        </p:nvSpPr>
        <p:spPr>
          <a:xfrm>
            <a:off x="190195" y="759120"/>
            <a:ext cx="8770925" cy="3514705"/>
          </a:xfrm>
          <a:prstGeom prst="rect">
            <a:avLst/>
          </a:prstGeom>
          <a:noFill/>
          <a:ln>
            <a:noFill/>
          </a:ln>
        </p:spPr>
        <p:txBody>
          <a:bodyPr spcFirstLastPara="1" wrap="square" lIns="0" tIns="0" rIns="0" bIns="0" anchor="t" anchorCtr="0">
            <a:noAutofit/>
          </a:bodyPr>
          <a:lstStyle/>
          <a:p>
            <a:pPr marL="457200" marR="0" lvl="0" indent="-228600" algn="l" rtl="0">
              <a:lnSpc>
                <a:spcPct val="115000"/>
              </a:lnSpc>
              <a:spcBef>
                <a:spcPts val="600"/>
              </a:spcBef>
              <a:spcAft>
                <a:spcPts val="0"/>
              </a:spcAft>
              <a:buClr>
                <a:schemeClr val="accent1"/>
              </a:buClr>
              <a:buSzPts val="1700"/>
              <a:buFont typeface="Arial"/>
              <a:buNone/>
            </a:pPr>
            <a:r>
              <a:rPr lang="en" dirty="0"/>
              <a:t>Natural mortality</a:t>
            </a:r>
            <a:endParaRPr dirty="0"/>
          </a:p>
          <a:p>
            <a:pPr marL="571500" lvl="0" indent="-342900">
              <a:buChar char="•"/>
            </a:pPr>
            <a:r>
              <a:rPr lang="en" dirty="0"/>
              <a:t>Estimated in the model using Hamel and Cope (2022) prior based on longevity.</a:t>
            </a:r>
            <a:endParaRPr dirty="0"/>
          </a:p>
          <a:p>
            <a:pPr marL="571500" lvl="0" indent="-342900">
              <a:buChar char="•"/>
            </a:pPr>
            <a:r>
              <a:rPr lang="en" dirty="0"/>
              <a:t>Female and male </a:t>
            </a:r>
            <a:r>
              <a:rPr lang="en" i="1" dirty="0"/>
              <a:t>M</a:t>
            </a:r>
            <a:r>
              <a:rPr lang="en" dirty="0"/>
              <a:t> estimated independently</a:t>
            </a:r>
          </a:p>
          <a:p>
            <a:pPr marL="1028700" lvl="1" indent="-342900">
              <a:buChar char="•"/>
            </a:pPr>
            <a:r>
              <a:rPr lang="en" sz="2000" dirty="0"/>
              <a:t>max age for females = 32 years and for males = 29 years </a:t>
            </a:r>
            <a:endParaRPr sz="2000" dirty="0"/>
          </a:p>
          <a:p>
            <a:pPr marL="457200" marR="0" lvl="0" indent="-228600" algn="l" rtl="0">
              <a:lnSpc>
                <a:spcPct val="115000"/>
              </a:lnSpc>
              <a:spcBef>
                <a:spcPts val="600"/>
              </a:spcBef>
              <a:spcAft>
                <a:spcPts val="0"/>
              </a:spcAft>
              <a:buClr>
                <a:schemeClr val="accent1"/>
              </a:buClr>
              <a:buSzPts val="1700"/>
              <a:buFont typeface="Arial"/>
              <a:buNone/>
            </a:pPr>
            <a:r>
              <a:rPr lang="en" dirty="0"/>
              <a:t>Growth – fully estimated in the model</a:t>
            </a:r>
            <a:endParaRPr dirty="0"/>
          </a:p>
          <a:p>
            <a:r>
              <a:rPr lang="en-US" dirty="0"/>
              <a:t>Maturity -updated</a:t>
            </a:r>
          </a:p>
          <a:p>
            <a:pPr lvl="0"/>
            <a:r>
              <a:rPr lang="en" dirty="0"/>
              <a:t>Fecundity – updated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8"/>
          <p:cNvSpPr txBox="1">
            <a:spLocks noGrp="1"/>
          </p:cNvSpPr>
          <p:nvPr>
            <p:ph type="ctrTitle"/>
          </p:nvPr>
        </p:nvSpPr>
        <p:spPr>
          <a:xfrm>
            <a:off x="1467952" y="1347363"/>
            <a:ext cx="7208100" cy="1329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Model</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Bridging from 2019 to 2023 model</a:t>
            </a:r>
          </a:p>
        </p:txBody>
      </p:sp>
      <p:sp>
        <p:nvSpPr>
          <p:cNvPr id="3" name="Text Placeholder 2"/>
          <p:cNvSpPr>
            <a:spLocks noGrp="1"/>
          </p:cNvSpPr>
          <p:nvPr>
            <p:ph type="body" idx="1"/>
          </p:nvPr>
        </p:nvSpPr>
        <p:spPr>
          <a:xfrm>
            <a:off x="1244185" y="764419"/>
            <a:ext cx="2568935" cy="447900"/>
          </a:xfrm>
        </p:spPr>
        <p:txBody>
          <a:bodyPr/>
          <a:lstStyle/>
          <a:p>
            <a:r>
              <a:rPr lang="en-US" dirty="0"/>
              <a:t>Spawning biomass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40" y="1453279"/>
            <a:ext cx="4468196" cy="3437073"/>
          </a:xfrm>
          <a:prstGeom prst="rect">
            <a:avLst/>
          </a:prstGeom>
        </p:spPr>
      </p:pic>
      <p:sp>
        <p:nvSpPr>
          <p:cNvPr id="5" name="Text Placeholder 2"/>
          <p:cNvSpPr txBox="1">
            <a:spLocks/>
          </p:cNvSpPr>
          <p:nvPr/>
        </p:nvSpPr>
        <p:spPr>
          <a:xfrm>
            <a:off x="5748728" y="755040"/>
            <a:ext cx="2568935" cy="447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pPr algn="ctr"/>
            <a:r>
              <a:rPr lang="en-US" dirty="0"/>
              <a:t>Fraction unfished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336" y="1417534"/>
            <a:ext cx="4514664" cy="3472818"/>
          </a:xfrm>
          <a:prstGeom prst="rect">
            <a:avLst/>
          </a:prstGeom>
        </p:spPr>
      </p:pic>
    </p:spTree>
    <p:extLst>
      <p:ext uri="{BB962C8B-B14F-4D97-AF65-F5344CB8AC3E}">
        <p14:creationId xmlns:p14="http://schemas.microsoft.com/office/powerpoint/2010/main" val="1221931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Bridging from 2019 to 2023 model - continued</a:t>
            </a:r>
          </a:p>
        </p:txBody>
      </p:sp>
      <p:sp>
        <p:nvSpPr>
          <p:cNvPr id="3" name="Text Placeholder 2"/>
          <p:cNvSpPr>
            <a:spLocks noGrp="1"/>
          </p:cNvSpPr>
          <p:nvPr>
            <p:ph type="body" idx="1"/>
          </p:nvPr>
        </p:nvSpPr>
        <p:spPr>
          <a:xfrm>
            <a:off x="1244185" y="764419"/>
            <a:ext cx="2568935" cy="447900"/>
          </a:xfrm>
        </p:spPr>
        <p:txBody>
          <a:bodyPr/>
          <a:lstStyle/>
          <a:p>
            <a:r>
              <a:rPr lang="en-US" dirty="0"/>
              <a:t>Spawning biomass</a:t>
            </a:r>
          </a:p>
        </p:txBody>
      </p:sp>
      <p:sp>
        <p:nvSpPr>
          <p:cNvPr id="5" name="Text Placeholder 2"/>
          <p:cNvSpPr txBox="1">
            <a:spLocks/>
          </p:cNvSpPr>
          <p:nvPr/>
        </p:nvSpPr>
        <p:spPr>
          <a:xfrm>
            <a:off x="5748728" y="755040"/>
            <a:ext cx="2568935" cy="447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pPr algn="ctr"/>
            <a:r>
              <a:rPr lang="en-US" dirty="0"/>
              <a:t>Fraction unfished</a:t>
            </a:r>
          </a:p>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7072"/>
            <a:ext cx="4598980" cy="353767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980" y="1348314"/>
            <a:ext cx="4545020" cy="3496169"/>
          </a:xfrm>
          <a:prstGeom prst="rect">
            <a:avLst/>
          </a:prstGeom>
        </p:spPr>
      </p:pic>
    </p:spTree>
    <p:extLst>
      <p:ext uri="{BB962C8B-B14F-4D97-AF65-F5344CB8AC3E}">
        <p14:creationId xmlns:p14="http://schemas.microsoft.com/office/powerpoint/2010/main" val="4281640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Bridging from 2019 to 2023 model - continued</a:t>
            </a:r>
          </a:p>
        </p:txBody>
      </p:sp>
      <p:sp>
        <p:nvSpPr>
          <p:cNvPr id="3" name="Text Placeholder 2"/>
          <p:cNvSpPr>
            <a:spLocks noGrp="1"/>
          </p:cNvSpPr>
          <p:nvPr>
            <p:ph type="body" idx="1"/>
          </p:nvPr>
        </p:nvSpPr>
        <p:spPr>
          <a:xfrm>
            <a:off x="1244185" y="764419"/>
            <a:ext cx="2568935" cy="447900"/>
          </a:xfrm>
        </p:spPr>
        <p:txBody>
          <a:bodyPr/>
          <a:lstStyle/>
          <a:p>
            <a:r>
              <a:rPr lang="en-US" dirty="0"/>
              <a:t>Spawning biomass</a:t>
            </a:r>
          </a:p>
        </p:txBody>
      </p:sp>
      <p:sp>
        <p:nvSpPr>
          <p:cNvPr id="5" name="Text Placeholder 2"/>
          <p:cNvSpPr txBox="1">
            <a:spLocks/>
          </p:cNvSpPr>
          <p:nvPr/>
        </p:nvSpPr>
        <p:spPr>
          <a:xfrm>
            <a:off x="5748728" y="755040"/>
            <a:ext cx="2568935" cy="447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pPr algn="ctr"/>
            <a:r>
              <a:rPr lang="en-US" dirty="0"/>
              <a:t>Fraction unfished</a:t>
            </a:r>
          </a:p>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0426"/>
            <a:ext cx="4542020" cy="349386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436" y="1426369"/>
            <a:ext cx="4474564" cy="3441973"/>
          </a:xfrm>
          <a:prstGeom prst="rect">
            <a:avLst/>
          </a:prstGeom>
        </p:spPr>
      </p:pic>
    </p:spTree>
    <p:extLst>
      <p:ext uri="{BB962C8B-B14F-4D97-AF65-F5344CB8AC3E}">
        <p14:creationId xmlns:p14="http://schemas.microsoft.com/office/powerpoint/2010/main" val="1304543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previous assessments</a:t>
            </a:r>
          </a:p>
        </p:txBody>
      </p:sp>
      <p:sp>
        <p:nvSpPr>
          <p:cNvPr id="3" name="Text Placeholder 2"/>
          <p:cNvSpPr>
            <a:spLocks noGrp="1"/>
          </p:cNvSpPr>
          <p:nvPr>
            <p:ph type="body" idx="1"/>
          </p:nvPr>
        </p:nvSpPr>
        <p:spPr>
          <a:xfrm>
            <a:off x="1244185" y="764419"/>
            <a:ext cx="2465881" cy="447900"/>
          </a:xfrm>
        </p:spPr>
        <p:txBody>
          <a:bodyPr/>
          <a:lstStyle/>
          <a:p>
            <a:r>
              <a:rPr lang="en-US" dirty="0"/>
              <a:t>Spawning biomass</a:t>
            </a:r>
          </a:p>
        </p:txBody>
      </p:sp>
      <p:sp>
        <p:nvSpPr>
          <p:cNvPr id="5" name="Text Placeholder 2"/>
          <p:cNvSpPr txBox="1">
            <a:spLocks/>
          </p:cNvSpPr>
          <p:nvPr/>
        </p:nvSpPr>
        <p:spPr>
          <a:xfrm>
            <a:off x="4268857" y="764418"/>
            <a:ext cx="4820477" cy="48349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pPr algn="ctr"/>
            <a:r>
              <a:rPr lang="en-US" dirty="0"/>
              <a:t>Fraction unfished 2019 vs 2023</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9282" y="1280313"/>
            <a:ext cx="4649449" cy="3576500"/>
          </a:xfrm>
          <a:prstGeom prst="rect">
            <a:avLst/>
          </a:prstGeom>
        </p:spPr>
      </p:pic>
    </p:spTree>
    <p:extLst>
      <p:ext uri="{BB962C8B-B14F-4D97-AF65-F5344CB8AC3E}">
        <p14:creationId xmlns:p14="http://schemas.microsoft.com/office/powerpoint/2010/main" val="59033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9"/>
          <p:cNvSpPr txBox="1">
            <a:spLocks noGrp="1"/>
          </p:cNvSpPr>
          <p:nvPr>
            <p:ph type="title"/>
          </p:nvPr>
        </p:nvSpPr>
        <p:spPr>
          <a:xfrm>
            <a:off x="685801" y="142876"/>
            <a:ext cx="8182500" cy="45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Background</a:t>
            </a:r>
            <a:endParaRPr/>
          </a:p>
        </p:txBody>
      </p:sp>
      <p:pic>
        <p:nvPicPr>
          <p:cNvPr id="264" name="Google Shape;264;p49"/>
          <p:cNvPicPr preferRelativeResize="0"/>
          <p:nvPr/>
        </p:nvPicPr>
        <p:blipFill rotWithShape="1">
          <a:blip r:embed="rId3">
            <a:alphaModFix/>
          </a:blip>
          <a:srcRect b="19374"/>
          <a:stretch/>
        </p:blipFill>
        <p:spPr>
          <a:xfrm>
            <a:off x="152400" y="1058650"/>
            <a:ext cx="3299724" cy="3547126"/>
          </a:xfrm>
          <a:prstGeom prst="rect">
            <a:avLst/>
          </a:prstGeom>
          <a:noFill/>
          <a:ln>
            <a:noFill/>
          </a:ln>
        </p:spPr>
      </p:pic>
      <p:pic>
        <p:nvPicPr>
          <p:cNvPr id="265" name="Google Shape;265;p49"/>
          <p:cNvPicPr preferRelativeResize="0"/>
          <p:nvPr/>
        </p:nvPicPr>
        <p:blipFill>
          <a:blip r:embed="rId4">
            <a:alphaModFix/>
          </a:blip>
          <a:stretch>
            <a:fillRect/>
          </a:stretch>
        </p:blipFill>
        <p:spPr>
          <a:xfrm>
            <a:off x="3700426" y="1225875"/>
            <a:ext cx="4283576" cy="3212675"/>
          </a:xfrm>
          <a:prstGeom prst="rect">
            <a:avLst/>
          </a:prstGeom>
          <a:noFill/>
          <a:ln>
            <a:noFill/>
          </a:ln>
        </p:spPr>
      </p:pic>
      <p:sp>
        <p:nvSpPr>
          <p:cNvPr id="266" name="Google Shape;266;p49"/>
          <p:cNvSpPr txBox="1"/>
          <p:nvPr/>
        </p:nvSpPr>
        <p:spPr>
          <a:xfrm>
            <a:off x="161850" y="4570325"/>
            <a:ext cx="412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202124"/>
                </a:solidFill>
                <a:highlight>
                  <a:srgbClr val="FFFFFF"/>
                </a:highlight>
                <a:latin typeface="Roboto"/>
                <a:ea typeface="Roboto"/>
                <a:cs typeface="Roboto"/>
                <a:sym typeface="Roboto"/>
              </a:rPr>
              <a:t>Photo: Ian Taylor at Town &amp; Country Market Shoreline</a:t>
            </a:r>
            <a:endParaRPr sz="800"/>
          </a:p>
        </p:txBody>
      </p:sp>
      <p:sp>
        <p:nvSpPr>
          <p:cNvPr id="267" name="Google Shape;267;p49"/>
          <p:cNvSpPr txBox="1"/>
          <p:nvPr/>
        </p:nvSpPr>
        <p:spPr>
          <a:xfrm>
            <a:off x="3700425" y="4453375"/>
            <a:ext cx="4120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202124"/>
                </a:solidFill>
                <a:highlight>
                  <a:srgbClr val="FFFFFF"/>
                </a:highlight>
                <a:latin typeface="Roboto"/>
                <a:ea typeface="Roboto"/>
                <a:cs typeface="Roboto"/>
                <a:sym typeface="Roboto"/>
              </a:rPr>
              <a:t>Photo: anonymous NWFSC staff on WCGBT Survey</a:t>
            </a:r>
            <a:endParaRPr sz="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3"/>
          <p:cNvSpPr txBox="1">
            <a:spLocks noGrp="1"/>
          </p:cNvSpPr>
          <p:nvPr>
            <p:ph type="ctrTitle"/>
          </p:nvPr>
        </p:nvSpPr>
        <p:spPr>
          <a:xfrm>
            <a:off x="1467952" y="1347363"/>
            <a:ext cx="7208100" cy="1329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Model results</a:t>
            </a:r>
            <a:endParaRPr dirty="0"/>
          </a:p>
        </p:txBody>
      </p:sp>
    </p:spTree>
    <p:extLst>
      <p:ext uri="{BB962C8B-B14F-4D97-AF65-F5344CB8AC3E}">
        <p14:creationId xmlns:p14="http://schemas.microsoft.com/office/powerpoint/2010/main" val="2459306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trajectory</a:t>
            </a:r>
          </a:p>
        </p:txBody>
      </p:sp>
      <p:sp>
        <p:nvSpPr>
          <p:cNvPr id="3" name="Text Placeholder 2"/>
          <p:cNvSpPr>
            <a:spLocks noGrp="1"/>
          </p:cNvSpPr>
          <p:nvPr>
            <p:ph type="body" idx="1"/>
          </p:nvPr>
        </p:nvSpPr>
        <p:spPr>
          <a:xfrm>
            <a:off x="1244185" y="764419"/>
            <a:ext cx="2568935" cy="447900"/>
          </a:xfrm>
        </p:spPr>
        <p:txBody>
          <a:bodyPr/>
          <a:lstStyle/>
          <a:p>
            <a:r>
              <a:rPr lang="en-US" dirty="0"/>
              <a:t>Spawning biomass</a:t>
            </a:r>
          </a:p>
        </p:txBody>
      </p:sp>
      <p:sp>
        <p:nvSpPr>
          <p:cNvPr id="5" name="Text Placeholder 2"/>
          <p:cNvSpPr txBox="1">
            <a:spLocks/>
          </p:cNvSpPr>
          <p:nvPr/>
        </p:nvSpPr>
        <p:spPr>
          <a:xfrm>
            <a:off x="5748728" y="755040"/>
            <a:ext cx="2568935" cy="447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pPr algn="ctr"/>
            <a:r>
              <a:rPr lang="en-US" dirty="0"/>
              <a:t>Fraction unfished</a:t>
            </a:r>
          </a:p>
          <a:p>
            <a:pPr algn="ct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9674"/>
            <a:ext cx="4726952" cy="290889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4729"/>
          <a:stretch/>
        </p:blipFill>
        <p:spPr>
          <a:xfrm>
            <a:off x="4557010" y="1372683"/>
            <a:ext cx="4586990" cy="2962876"/>
          </a:xfrm>
          <a:prstGeom prst="rect">
            <a:avLst/>
          </a:prstGeom>
        </p:spPr>
      </p:pic>
    </p:spTree>
    <p:extLst>
      <p:ext uri="{BB962C8B-B14F-4D97-AF65-F5344CB8AC3E}">
        <p14:creationId xmlns:p14="http://schemas.microsoft.com/office/powerpoint/2010/main" val="2889642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Recruitment deviations</a:t>
            </a:r>
          </a:p>
        </p:txBody>
      </p:sp>
      <p:sp>
        <p:nvSpPr>
          <p:cNvPr id="3" name="Text Placeholder 2"/>
          <p:cNvSpPr>
            <a:spLocks noGrp="1"/>
          </p:cNvSpPr>
          <p:nvPr>
            <p:ph type="body" idx="1"/>
          </p:nvPr>
        </p:nvSpPr>
        <p:spPr>
          <a:xfrm>
            <a:off x="1244185" y="764419"/>
            <a:ext cx="2568935" cy="447900"/>
          </a:xfrm>
        </p:spPr>
        <p:txBody>
          <a:bodyPr/>
          <a:lstStyle/>
          <a:p>
            <a:r>
              <a:rPr lang="en-US" dirty="0"/>
              <a:t>Recruitment</a:t>
            </a:r>
          </a:p>
        </p:txBody>
      </p:sp>
      <p:sp>
        <p:nvSpPr>
          <p:cNvPr id="5" name="Text Placeholder 2"/>
          <p:cNvSpPr txBox="1">
            <a:spLocks/>
          </p:cNvSpPr>
          <p:nvPr/>
        </p:nvSpPr>
        <p:spPr>
          <a:xfrm>
            <a:off x="5171508" y="755040"/>
            <a:ext cx="3146156" cy="447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pPr algn="ctr"/>
            <a:r>
              <a:rPr lang="en-US" dirty="0"/>
              <a:t>Recruitment deviations</a:t>
            </a:r>
          </a:p>
          <a:p>
            <a:pPr algn="ct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8490"/>
            <a:ext cx="4369491" cy="2688917"/>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4814"/>
          <a:stretch/>
        </p:blipFill>
        <p:spPr>
          <a:xfrm>
            <a:off x="4395001" y="1212319"/>
            <a:ext cx="4608335" cy="2979327"/>
          </a:xfrm>
          <a:prstGeom prst="rect">
            <a:avLst/>
          </a:prstGeom>
        </p:spPr>
      </p:pic>
    </p:spTree>
    <p:extLst>
      <p:ext uri="{BB962C8B-B14F-4D97-AF65-F5344CB8AC3E}">
        <p14:creationId xmlns:p14="http://schemas.microsoft.com/office/powerpoint/2010/main" val="17403621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9735"/>
            <a:ext cx="4443471" cy="2734444"/>
          </a:xfrm>
          <a:prstGeom prst="rect">
            <a:avLst/>
          </a:prstGeom>
        </p:spPr>
      </p:pic>
      <p:sp>
        <p:nvSpPr>
          <p:cNvPr id="2" name="Title 1"/>
          <p:cNvSpPr>
            <a:spLocks noGrp="1"/>
          </p:cNvSpPr>
          <p:nvPr>
            <p:ph type="title"/>
          </p:nvPr>
        </p:nvSpPr>
        <p:spPr>
          <a:xfrm>
            <a:off x="186636" y="98702"/>
            <a:ext cx="8182500" cy="451800"/>
          </a:xfrm>
        </p:spPr>
        <p:txBody>
          <a:bodyPr/>
          <a:lstStyle/>
          <a:p>
            <a:r>
              <a:rPr lang="en-US" dirty="0"/>
              <a:t>Selectivity and retention</a:t>
            </a:r>
          </a:p>
        </p:txBody>
      </p:sp>
      <p:pic>
        <p:nvPicPr>
          <p:cNvPr id="6" name="Picture 5"/>
          <p:cNvPicPr>
            <a:picLocks noChangeAspect="1"/>
          </p:cNvPicPr>
          <p:nvPr/>
        </p:nvPicPr>
        <p:blipFill>
          <a:blip r:embed="rId3"/>
          <a:stretch>
            <a:fillRect/>
          </a:stretch>
        </p:blipFill>
        <p:spPr>
          <a:xfrm>
            <a:off x="4382052" y="142771"/>
            <a:ext cx="4577973" cy="4573283"/>
          </a:xfrm>
          <a:prstGeom prst="rect">
            <a:avLst/>
          </a:prstGeom>
        </p:spPr>
      </p:pic>
    </p:spTree>
    <p:extLst>
      <p:ext uri="{BB962C8B-B14F-4D97-AF65-F5344CB8AC3E}">
        <p14:creationId xmlns:p14="http://schemas.microsoft.com/office/powerpoint/2010/main" val="1889207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0"/>
          <p:cNvSpPr txBox="1">
            <a:spLocks noGrp="1"/>
          </p:cNvSpPr>
          <p:nvPr>
            <p:ph type="title"/>
          </p:nvPr>
        </p:nvSpPr>
        <p:spPr>
          <a:xfrm>
            <a:off x="520504" y="112540"/>
            <a:ext cx="3691047" cy="316839"/>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sz="2000" dirty="0"/>
              <a:t>North fleet length compositions</a:t>
            </a:r>
            <a:endParaRPr sz="2000"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9204" r="4760"/>
          <a:stretch/>
        </p:blipFill>
        <p:spPr>
          <a:xfrm>
            <a:off x="50035" y="698131"/>
            <a:ext cx="4437454" cy="4230360"/>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9527" r="4231"/>
          <a:stretch/>
        </p:blipFill>
        <p:spPr>
          <a:xfrm>
            <a:off x="4557535" y="724690"/>
            <a:ext cx="4449874" cy="4203801"/>
          </a:xfrm>
          <a:prstGeom prst="rect">
            <a:avLst/>
          </a:prstGeom>
        </p:spPr>
      </p:pic>
      <p:sp>
        <p:nvSpPr>
          <p:cNvPr id="10" name="Google Shape;381;p60"/>
          <p:cNvSpPr txBox="1">
            <a:spLocks/>
          </p:cNvSpPr>
          <p:nvPr/>
        </p:nvSpPr>
        <p:spPr>
          <a:xfrm>
            <a:off x="5153211" y="112540"/>
            <a:ext cx="3691047" cy="316839"/>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Cambria"/>
              <a:buNone/>
              <a:defRPr sz="3000" b="0" i="0" u="none" strike="noStrike" cap="none">
                <a:solidFill>
                  <a:schemeClr val="accent1"/>
                </a:solidFill>
                <a:latin typeface="Cambria"/>
                <a:ea typeface="Cambria"/>
                <a:cs typeface="Cambria"/>
                <a:sym typeface="Cambria"/>
              </a:defRPr>
            </a:lvl1pPr>
            <a:lvl2pPr marR="0" lvl="1"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8998"/>
              </a:buClr>
              <a:buSzPts val="3000"/>
              <a:buFont typeface="Cambria"/>
              <a:buNone/>
              <a:tabLst/>
              <a:defRPr/>
            </a:pPr>
            <a:r>
              <a:rPr kumimoji="0" lang="en-US" sz="2000" b="0" i="0" u="none" strike="noStrike" kern="0" cap="none" spc="0" normalizeH="0" baseline="0" noProof="0" dirty="0">
                <a:ln>
                  <a:noFill/>
                </a:ln>
                <a:solidFill>
                  <a:srgbClr val="008998"/>
                </a:solidFill>
                <a:effectLst/>
                <a:uLnTx/>
                <a:uFillTx/>
                <a:latin typeface="Cambria"/>
                <a:ea typeface="Cambria"/>
                <a:sym typeface="Cambria"/>
              </a:rPr>
              <a:t>South fleet length compositions</a:t>
            </a:r>
          </a:p>
        </p:txBody>
      </p:sp>
      <p:cxnSp>
        <p:nvCxnSpPr>
          <p:cNvPr id="9" name="Straight Connector 8"/>
          <p:cNvCxnSpPr/>
          <p:nvPr/>
        </p:nvCxnSpPr>
        <p:spPr>
          <a:xfrm flipH="1">
            <a:off x="1627708"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174071"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712845"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255415"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3687952"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010459" y="618443"/>
            <a:ext cx="15177" cy="3820751"/>
          </a:xfrm>
          <a:prstGeom prst="line">
            <a:avLst/>
          </a:prstGeom>
          <a:ln>
            <a:solidFill>
              <a:srgbClr val="FF0000"/>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385623"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875074"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345554"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53976"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8244064" y="618443"/>
            <a:ext cx="15177" cy="3820751"/>
          </a:xfrm>
          <a:prstGeom prst="line">
            <a:avLst/>
          </a:prstGeom>
          <a:ln>
            <a:solidFill>
              <a:schemeClr val="tx1"/>
            </a:solidFill>
            <a:prstDash val="lgDash"/>
          </a:ln>
          <a:effectLst/>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8540010" y="618443"/>
            <a:ext cx="15177" cy="3820751"/>
          </a:xfrm>
          <a:prstGeom prst="line">
            <a:avLst/>
          </a:prstGeom>
          <a:ln>
            <a:solidFill>
              <a:srgbClr val="FF0000"/>
            </a:solidFill>
            <a:prstDash val="lgDash"/>
          </a:ln>
          <a:effectLst/>
        </p:spPr>
        <p:style>
          <a:lnRef idx="1">
            <a:schemeClr val="accent1"/>
          </a:lnRef>
          <a:fillRef idx="0">
            <a:schemeClr val="accent1"/>
          </a:fillRef>
          <a:effectRef idx="0">
            <a:schemeClr val="accent1"/>
          </a:effectRef>
          <a:fontRef idx="minor">
            <a:schemeClr val="tx1"/>
          </a:fontRef>
        </p:style>
      </p:cxnSp>
      <p:sp>
        <p:nvSpPr>
          <p:cNvPr id="26" name="Text Placeholder 1"/>
          <p:cNvSpPr>
            <a:spLocks noGrp="1"/>
          </p:cNvSpPr>
          <p:nvPr>
            <p:ph type="body" idx="1"/>
          </p:nvPr>
        </p:nvSpPr>
        <p:spPr>
          <a:xfrm>
            <a:off x="91771" y="4628258"/>
            <a:ext cx="8949786" cy="515120"/>
          </a:xfrm>
          <a:solidFill>
            <a:schemeClr val="lt1"/>
          </a:solidFill>
        </p:spPr>
        <p:txBody>
          <a:bodyPr/>
          <a:lstStyle/>
          <a:p>
            <a:pPr marL="228600" indent="0"/>
            <a:r>
              <a:rPr lang="en-US" sz="2000" dirty="0">
                <a:solidFill>
                  <a:schemeClr val="tx1"/>
                </a:solidFill>
              </a:rPr>
              <a:t>Blocks retained from 2019 model,</a:t>
            </a:r>
            <a:r>
              <a:rPr lang="en-US" sz="2000" dirty="0"/>
              <a:t> </a:t>
            </a:r>
            <a:r>
              <a:rPr lang="en-US" sz="2000" dirty="0">
                <a:solidFill>
                  <a:srgbClr val="FF0000"/>
                </a:solidFill>
              </a:rPr>
              <a:t>new blocks added</a:t>
            </a:r>
          </a:p>
        </p:txBody>
      </p:sp>
    </p:spTree>
    <p:extLst>
      <p:ext uri="{BB962C8B-B14F-4D97-AF65-F5344CB8AC3E}">
        <p14:creationId xmlns:p14="http://schemas.microsoft.com/office/powerpoint/2010/main" val="3451499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 to indices</a:t>
            </a:r>
          </a:p>
        </p:txBody>
      </p:sp>
      <p:sp>
        <p:nvSpPr>
          <p:cNvPr id="3" name="Text Placeholder 2"/>
          <p:cNvSpPr>
            <a:spLocks noGrp="1"/>
          </p:cNvSpPr>
          <p:nvPr>
            <p:ph type="body" idx="1"/>
          </p:nvPr>
        </p:nvSpPr>
        <p:spPr>
          <a:xfrm>
            <a:off x="155611" y="797371"/>
            <a:ext cx="4316951" cy="3897858"/>
          </a:xfrm>
        </p:spPr>
        <p:txBody>
          <a:bodyPr/>
          <a:lstStyle/>
          <a:p>
            <a:pPr marL="571500" indent="-342900">
              <a:buFont typeface="Arial" panose="020B0604020202020204" pitchFamily="34" charset="0"/>
              <a:buChar char="•"/>
            </a:pPr>
            <a:r>
              <a:rPr lang="en-US" dirty="0"/>
              <a:t>Poor fit to 2004 Triennial index is typical of other flatfish assessments</a:t>
            </a:r>
          </a:p>
          <a:p>
            <a:pPr marL="571500" indent="-342900">
              <a:buFont typeface="Arial" panose="020B0604020202020204" pitchFamily="34" charset="0"/>
              <a:buChar char="•"/>
            </a:pPr>
            <a:r>
              <a:rPr lang="en-US" dirty="0"/>
              <a:t>Fit to WCGBTS is among the best fit to this index across all west coast groundfish stocks.</a:t>
            </a:r>
          </a:p>
        </p:txBody>
      </p:sp>
      <p:pic>
        <p:nvPicPr>
          <p:cNvPr id="6" name="Picture 5">
            <a:extLst>
              <a:ext uri="{FF2B5EF4-FFF2-40B4-BE49-F238E27FC236}">
                <a16:creationId xmlns:a16="http://schemas.microsoft.com/office/drawing/2014/main" id="{B6E48A37-C05A-4E77-A450-98C4AF012CB3}"/>
              </a:ext>
            </a:extLst>
          </p:cNvPr>
          <p:cNvPicPr>
            <a:picLocks noChangeAspect="1"/>
          </p:cNvPicPr>
          <p:nvPr/>
        </p:nvPicPr>
        <p:blipFill>
          <a:blip r:embed="rId2"/>
          <a:stretch>
            <a:fillRect/>
          </a:stretch>
        </p:blipFill>
        <p:spPr>
          <a:xfrm>
            <a:off x="4671439" y="2344089"/>
            <a:ext cx="4472561" cy="2749525"/>
          </a:xfrm>
          <a:prstGeom prst="rect">
            <a:avLst/>
          </a:prstGeom>
        </p:spPr>
      </p:pic>
      <p:pic>
        <p:nvPicPr>
          <p:cNvPr id="10" name="Picture 9">
            <a:extLst>
              <a:ext uri="{FF2B5EF4-FFF2-40B4-BE49-F238E27FC236}">
                <a16:creationId xmlns:a16="http://schemas.microsoft.com/office/drawing/2014/main" id="{9A2B97BC-54DC-47C0-9E6C-810B48D34BD2}"/>
              </a:ext>
            </a:extLst>
          </p:cNvPr>
          <p:cNvPicPr>
            <a:picLocks noChangeAspect="1"/>
          </p:cNvPicPr>
          <p:nvPr/>
        </p:nvPicPr>
        <p:blipFill>
          <a:blip r:embed="rId3"/>
          <a:stretch>
            <a:fillRect/>
          </a:stretch>
        </p:blipFill>
        <p:spPr>
          <a:xfrm>
            <a:off x="4668491" y="27897"/>
            <a:ext cx="4421937" cy="2718403"/>
          </a:xfrm>
          <a:prstGeom prst="rect">
            <a:avLst/>
          </a:prstGeom>
        </p:spPr>
      </p:pic>
    </p:spTree>
    <p:extLst>
      <p:ext uri="{BB962C8B-B14F-4D97-AF65-F5344CB8AC3E}">
        <p14:creationId xmlns:p14="http://schemas.microsoft.com/office/powerpoint/2010/main" val="1411144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 to length comps</a:t>
            </a:r>
          </a:p>
        </p:txBody>
      </p:sp>
      <p:sp>
        <p:nvSpPr>
          <p:cNvPr id="3" name="Text Placeholder 2"/>
          <p:cNvSpPr>
            <a:spLocks noGrp="1"/>
          </p:cNvSpPr>
          <p:nvPr>
            <p:ph type="body" idx="1"/>
          </p:nvPr>
        </p:nvSpPr>
        <p:spPr>
          <a:xfrm>
            <a:off x="220705" y="917815"/>
            <a:ext cx="3939040" cy="3479515"/>
          </a:xfrm>
        </p:spPr>
        <p:txBody>
          <a:bodyPr/>
          <a:lstStyle/>
          <a:p>
            <a:pPr marL="571500" indent="-342900" algn="l">
              <a:buFont typeface="Arial" panose="020B0604020202020204" pitchFamily="34" charset="0"/>
              <a:buChar char="•"/>
            </a:pPr>
            <a:r>
              <a:rPr lang="en-US" sz="2100" b="0" i="0" u="none" strike="noStrike" baseline="0" dirty="0">
                <a:solidFill>
                  <a:srgbClr val="7F7F7F"/>
                </a:solidFill>
                <a:latin typeface="Cambria" panose="02040503050406030204" pitchFamily="18" charset="0"/>
              </a:rPr>
              <a:t>Fit aggregated across years is very good</a:t>
            </a:r>
          </a:p>
          <a:p>
            <a:pPr marL="571500" indent="-342900" algn="l">
              <a:buFont typeface="Arial" panose="020B0604020202020204" pitchFamily="34" charset="0"/>
              <a:buChar char="•"/>
            </a:pPr>
            <a:r>
              <a:rPr lang="en-US" sz="2100" b="0" i="0" u="none" strike="noStrike" baseline="0" dirty="0">
                <a:solidFill>
                  <a:srgbClr val="7F7F7F"/>
                </a:solidFill>
                <a:latin typeface="Cambria" panose="02040503050406030204" pitchFamily="18" charset="0"/>
              </a:rPr>
              <a:t>Slight mismatch in mode for South discards (which has the smallest sample sizes)</a:t>
            </a:r>
            <a:endParaRPr lang="en-US" dirty="0"/>
          </a:p>
        </p:txBody>
      </p:sp>
      <p:pic>
        <p:nvPicPr>
          <p:cNvPr id="5" name="Picture 4">
            <a:extLst>
              <a:ext uri="{FF2B5EF4-FFF2-40B4-BE49-F238E27FC236}">
                <a16:creationId xmlns:a16="http://schemas.microsoft.com/office/drawing/2014/main" id="{7FA1B9E0-4A94-480D-9E68-14BECA05AAE7}"/>
              </a:ext>
            </a:extLst>
          </p:cNvPr>
          <p:cNvPicPr>
            <a:picLocks noChangeAspect="1"/>
          </p:cNvPicPr>
          <p:nvPr/>
        </p:nvPicPr>
        <p:blipFill>
          <a:blip r:embed="rId2"/>
          <a:stretch>
            <a:fillRect/>
          </a:stretch>
        </p:blipFill>
        <p:spPr>
          <a:xfrm>
            <a:off x="4857169" y="226276"/>
            <a:ext cx="4203140" cy="4198834"/>
          </a:xfrm>
          <a:prstGeom prst="rect">
            <a:avLst/>
          </a:prstGeom>
        </p:spPr>
      </p:pic>
    </p:spTree>
    <p:extLst>
      <p:ext uri="{BB962C8B-B14F-4D97-AF65-F5344CB8AC3E}">
        <p14:creationId xmlns:p14="http://schemas.microsoft.com/office/powerpoint/2010/main" val="2601956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 to age comps</a:t>
            </a:r>
          </a:p>
        </p:txBody>
      </p:sp>
      <p:sp>
        <p:nvSpPr>
          <p:cNvPr id="3" name="Text Placeholder 2"/>
          <p:cNvSpPr>
            <a:spLocks noGrp="1"/>
          </p:cNvSpPr>
          <p:nvPr>
            <p:ph type="body" idx="1"/>
          </p:nvPr>
        </p:nvSpPr>
        <p:spPr>
          <a:xfrm>
            <a:off x="143213" y="620248"/>
            <a:ext cx="4472560" cy="1472023"/>
          </a:xfrm>
        </p:spPr>
        <p:txBody>
          <a:bodyPr/>
          <a:lstStyle/>
          <a:p>
            <a:pPr marL="571500" indent="-342900" algn="l">
              <a:buFont typeface="Arial" panose="020B0604020202020204" pitchFamily="34" charset="0"/>
              <a:buChar char="•"/>
            </a:pPr>
            <a:r>
              <a:rPr lang="en-US" sz="2100" b="0" i="0" u="none" strike="noStrike" baseline="0" dirty="0">
                <a:solidFill>
                  <a:srgbClr val="7F7F7F"/>
                </a:solidFill>
                <a:latin typeface="Cambria" panose="02040503050406030204" pitchFamily="18" charset="0"/>
              </a:rPr>
              <a:t>Reasonably good fit for North fleet, less good for South</a:t>
            </a:r>
          </a:p>
          <a:p>
            <a:pPr marL="571500" indent="-342900" algn="l">
              <a:buFont typeface="Arial" panose="020B0604020202020204" pitchFamily="34" charset="0"/>
              <a:buChar char="•"/>
            </a:pPr>
            <a:r>
              <a:rPr lang="en-US" sz="2100" b="0" i="0" u="none" strike="noStrike" baseline="0" dirty="0">
                <a:solidFill>
                  <a:srgbClr val="7F7F7F"/>
                </a:solidFill>
                <a:latin typeface="Cambria" panose="02040503050406030204" pitchFamily="18" charset="0"/>
              </a:rPr>
              <a:t>South has limited ages, older than expected fish in recent years</a:t>
            </a:r>
            <a:endParaRPr lang="en-US" dirty="0"/>
          </a:p>
        </p:txBody>
      </p:sp>
      <p:pic>
        <p:nvPicPr>
          <p:cNvPr id="6" name="Picture 5">
            <a:extLst>
              <a:ext uri="{FF2B5EF4-FFF2-40B4-BE49-F238E27FC236}">
                <a16:creationId xmlns:a16="http://schemas.microsoft.com/office/drawing/2014/main" id="{0846B075-89EB-460F-B3D2-D3D298043EBF}"/>
              </a:ext>
            </a:extLst>
          </p:cNvPr>
          <p:cNvPicPr>
            <a:picLocks noChangeAspect="1"/>
          </p:cNvPicPr>
          <p:nvPr/>
        </p:nvPicPr>
        <p:blipFill>
          <a:blip r:embed="rId2"/>
          <a:stretch>
            <a:fillRect/>
          </a:stretch>
        </p:blipFill>
        <p:spPr>
          <a:xfrm>
            <a:off x="2237703" y="2327845"/>
            <a:ext cx="2647618" cy="2644905"/>
          </a:xfrm>
          <a:prstGeom prst="rect">
            <a:avLst/>
          </a:prstGeom>
        </p:spPr>
      </p:pic>
      <p:pic>
        <p:nvPicPr>
          <p:cNvPr id="8" name="Picture 7">
            <a:extLst>
              <a:ext uri="{FF2B5EF4-FFF2-40B4-BE49-F238E27FC236}">
                <a16:creationId xmlns:a16="http://schemas.microsoft.com/office/drawing/2014/main" id="{E1528857-75A5-4577-B204-4CD092B07A7F}"/>
              </a:ext>
            </a:extLst>
          </p:cNvPr>
          <p:cNvPicPr>
            <a:picLocks noChangeAspect="1"/>
          </p:cNvPicPr>
          <p:nvPr/>
        </p:nvPicPr>
        <p:blipFill>
          <a:blip r:embed="rId3"/>
          <a:stretch>
            <a:fillRect/>
          </a:stretch>
        </p:blipFill>
        <p:spPr>
          <a:xfrm>
            <a:off x="5582489" y="30914"/>
            <a:ext cx="3521216" cy="3517608"/>
          </a:xfrm>
          <a:prstGeom prst="rect">
            <a:avLst/>
          </a:prstGeom>
        </p:spPr>
      </p:pic>
    </p:spTree>
    <p:extLst>
      <p:ext uri="{BB962C8B-B14F-4D97-AF65-F5344CB8AC3E}">
        <p14:creationId xmlns:p14="http://schemas.microsoft.com/office/powerpoint/2010/main" val="2231430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 to discards</a:t>
            </a:r>
          </a:p>
        </p:txBody>
      </p:sp>
      <p:sp>
        <p:nvSpPr>
          <p:cNvPr id="3" name="Text Placeholder 2"/>
          <p:cNvSpPr>
            <a:spLocks noGrp="1"/>
          </p:cNvSpPr>
          <p:nvPr>
            <p:ph type="body" idx="1"/>
          </p:nvPr>
        </p:nvSpPr>
        <p:spPr>
          <a:xfrm>
            <a:off x="546168" y="722538"/>
            <a:ext cx="8507089" cy="1350568"/>
          </a:xfrm>
        </p:spPr>
        <p:txBody>
          <a:bodyPr/>
          <a:lstStyle/>
          <a:p>
            <a:pPr marL="514350" indent="-285750" algn="l">
              <a:buFont typeface="Arial" panose="020B0604020202020204" pitchFamily="34" charset="0"/>
              <a:buChar char="•"/>
            </a:pPr>
            <a:r>
              <a:rPr lang="en-US" sz="1800" b="0" i="0" u="none" strike="noStrike" baseline="0" dirty="0">
                <a:solidFill>
                  <a:srgbClr val="7F7F7F"/>
                </a:solidFill>
                <a:latin typeface="Cambria" panose="02040503050406030204" pitchFamily="18" charset="0"/>
              </a:rPr>
              <a:t>Catch limits were small in 2010 leading to higher discards. From 2011</a:t>
            </a:r>
          </a:p>
          <a:p>
            <a:pPr algn="l"/>
            <a:r>
              <a:rPr lang="en-US" sz="1800" b="0" i="0" u="none" strike="noStrike" baseline="0" dirty="0">
                <a:solidFill>
                  <a:srgbClr val="7F7F7F"/>
                </a:solidFill>
                <a:latin typeface="Cambria" panose="02040503050406030204" pitchFamily="18" charset="0"/>
              </a:rPr>
              <a:t>onward the fishery was managed under Individual Fishing Quotas</a:t>
            </a:r>
          </a:p>
          <a:p>
            <a:pPr marL="514350" indent="-285750" algn="l">
              <a:buFont typeface="Arial" panose="020B0604020202020204" pitchFamily="34" charset="0"/>
              <a:buChar char="•"/>
            </a:pPr>
            <a:r>
              <a:rPr lang="en-US" sz="1800" b="0" i="0" u="none" strike="noStrike" baseline="0" dirty="0">
                <a:solidFill>
                  <a:srgbClr val="7F7F7F"/>
                </a:solidFill>
                <a:latin typeface="Cambria" panose="02040503050406030204" pitchFamily="18" charset="0"/>
              </a:rPr>
              <a:t>Blocks on retention used to account for large changes</a:t>
            </a:r>
            <a:endParaRPr lang="en-US" dirty="0"/>
          </a:p>
        </p:txBody>
      </p:sp>
      <p:pic>
        <p:nvPicPr>
          <p:cNvPr id="5" name="Picture 4">
            <a:extLst>
              <a:ext uri="{FF2B5EF4-FFF2-40B4-BE49-F238E27FC236}">
                <a16:creationId xmlns:a16="http://schemas.microsoft.com/office/drawing/2014/main" id="{F36B0AF7-2D72-48B3-886C-33FFDB8BC742}"/>
              </a:ext>
            </a:extLst>
          </p:cNvPr>
          <p:cNvPicPr>
            <a:picLocks noChangeAspect="1"/>
          </p:cNvPicPr>
          <p:nvPr/>
        </p:nvPicPr>
        <p:blipFill>
          <a:blip r:embed="rId2"/>
          <a:stretch>
            <a:fillRect/>
          </a:stretch>
        </p:blipFill>
        <p:spPr>
          <a:xfrm>
            <a:off x="303916" y="2088465"/>
            <a:ext cx="3934247" cy="3023243"/>
          </a:xfrm>
          <a:prstGeom prst="rect">
            <a:avLst/>
          </a:prstGeom>
        </p:spPr>
      </p:pic>
      <p:pic>
        <p:nvPicPr>
          <p:cNvPr id="9" name="Picture 8">
            <a:extLst>
              <a:ext uri="{FF2B5EF4-FFF2-40B4-BE49-F238E27FC236}">
                <a16:creationId xmlns:a16="http://schemas.microsoft.com/office/drawing/2014/main" id="{09C963A0-D33B-481B-A8A5-64091E4C03F9}"/>
              </a:ext>
            </a:extLst>
          </p:cNvPr>
          <p:cNvPicPr>
            <a:picLocks noChangeAspect="1"/>
          </p:cNvPicPr>
          <p:nvPr/>
        </p:nvPicPr>
        <p:blipFill>
          <a:blip r:embed="rId3"/>
          <a:stretch>
            <a:fillRect/>
          </a:stretch>
        </p:blipFill>
        <p:spPr>
          <a:xfrm>
            <a:off x="4534027" y="2088466"/>
            <a:ext cx="3934247" cy="3023243"/>
          </a:xfrm>
          <a:prstGeom prst="rect">
            <a:avLst/>
          </a:prstGeom>
        </p:spPr>
      </p:pic>
    </p:spTree>
    <p:extLst>
      <p:ext uri="{BB962C8B-B14F-4D97-AF65-F5344CB8AC3E}">
        <p14:creationId xmlns:p14="http://schemas.microsoft.com/office/powerpoint/2010/main" val="1055277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83"/>
          <p:cNvSpPr txBox="1">
            <a:spLocks noGrp="1"/>
          </p:cNvSpPr>
          <p:nvPr>
            <p:ph type="ctrTitle"/>
          </p:nvPr>
        </p:nvSpPr>
        <p:spPr>
          <a:xfrm>
            <a:off x="1467952" y="1347363"/>
            <a:ext cx="7208100" cy="1329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Diagnostics</a:t>
            </a:r>
            <a:endParaRPr dirty="0"/>
          </a:p>
        </p:txBody>
      </p:sp>
    </p:spTree>
    <p:extLst>
      <p:ext uri="{BB962C8B-B14F-4D97-AF65-F5344CB8AC3E}">
        <p14:creationId xmlns:p14="http://schemas.microsoft.com/office/powerpoint/2010/main" val="164435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Biology and life history</a:t>
            </a:r>
          </a:p>
        </p:txBody>
      </p:sp>
      <p:sp>
        <p:nvSpPr>
          <p:cNvPr id="3" name="Text Placeholder 2"/>
          <p:cNvSpPr>
            <a:spLocks noGrp="1"/>
          </p:cNvSpPr>
          <p:nvPr>
            <p:ph type="body" idx="1"/>
          </p:nvPr>
        </p:nvSpPr>
        <p:spPr>
          <a:xfrm>
            <a:off x="202369" y="776052"/>
            <a:ext cx="8851690" cy="3750977"/>
          </a:xfrm>
        </p:spPr>
        <p:txBody>
          <a:bodyPr/>
          <a:lstStyle/>
          <a:p>
            <a:pPr marL="571500" indent="-342900">
              <a:lnSpc>
                <a:spcPct val="130000"/>
              </a:lnSpc>
              <a:buFont typeface="Arial" panose="020B0604020202020204" pitchFamily="34" charset="0"/>
              <a:buChar char="•"/>
            </a:pPr>
            <a:r>
              <a:rPr lang="en-US" sz="2000" dirty="0"/>
              <a:t>Medium-sized (around 60 cm), moderately long-lived (around 30 years)</a:t>
            </a:r>
          </a:p>
          <a:p>
            <a:pPr marL="571500" indent="-342900">
              <a:lnSpc>
                <a:spcPct val="130000"/>
              </a:lnSpc>
              <a:buFont typeface="Arial" panose="020B0604020202020204" pitchFamily="34" charset="0"/>
              <a:buChar char="•"/>
            </a:pPr>
            <a:r>
              <a:rPr lang="en-US" sz="2000" dirty="0"/>
              <a:t>Distributed from Gulf of Alaska to Baja California</a:t>
            </a:r>
          </a:p>
          <a:p>
            <a:pPr marL="571500" indent="-342900">
              <a:lnSpc>
                <a:spcPct val="130000"/>
              </a:lnSpc>
              <a:buFont typeface="Arial" panose="020B0604020202020204" pitchFamily="34" charset="0"/>
              <a:buChar char="•"/>
            </a:pPr>
            <a:r>
              <a:rPr lang="en-US" sz="2000" dirty="0"/>
              <a:t>No indication of multiple stocks</a:t>
            </a:r>
          </a:p>
          <a:p>
            <a:pPr marL="571500" indent="-342900">
              <a:lnSpc>
                <a:spcPct val="130000"/>
              </a:lnSpc>
              <a:buFont typeface="Arial" panose="020B0604020202020204" pitchFamily="34" charset="0"/>
              <a:buChar char="•"/>
            </a:pPr>
            <a:r>
              <a:rPr lang="en-US" sz="2000" dirty="0"/>
              <a:t>Depths range 0–550 m </a:t>
            </a:r>
          </a:p>
          <a:p>
            <a:pPr marL="571500" indent="-342900">
              <a:lnSpc>
                <a:spcPct val="130000"/>
              </a:lnSpc>
              <a:buFont typeface="Arial" panose="020B0604020202020204" pitchFamily="34" charset="0"/>
              <a:buChar char="•"/>
            </a:pPr>
            <a:r>
              <a:rPr lang="en-US" sz="2000" dirty="0"/>
              <a:t>Prefer soft bottoms</a:t>
            </a:r>
          </a:p>
          <a:p>
            <a:pPr marL="571500" indent="-342900">
              <a:lnSpc>
                <a:spcPct val="130000"/>
              </a:lnSpc>
              <a:buFont typeface="Arial" panose="020B0604020202020204" pitchFamily="34" charset="0"/>
              <a:buChar char="•"/>
            </a:pPr>
            <a:r>
              <a:rPr lang="en-US" sz="2000" dirty="0"/>
              <a:t>Exhibit ontogenetic movements (move to deeper waters as they age)</a:t>
            </a:r>
          </a:p>
          <a:p>
            <a:pPr marL="571500" indent="-342900">
              <a:lnSpc>
                <a:spcPct val="130000"/>
              </a:lnSpc>
              <a:buFont typeface="Arial" panose="020B0604020202020204" pitchFamily="34" charset="0"/>
              <a:buChar char="•"/>
            </a:pPr>
            <a:r>
              <a:rPr lang="en-US" sz="2000" dirty="0"/>
              <a:t>Adults migrate seasonally (offshore for spawning in winter and back  inshore in spring)</a:t>
            </a:r>
          </a:p>
          <a:p>
            <a:endParaRPr lang="en-US" dirty="0"/>
          </a:p>
        </p:txBody>
      </p:sp>
    </p:spTree>
    <p:extLst>
      <p:ext uri="{BB962C8B-B14F-4D97-AF65-F5344CB8AC3E}">
        <p14:creationId xmlns:p14="http://schemas.microsoft.com/office/powerpoint/2010/main" val="390527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0" i="0" u="none" strike="noStrike" baseline="0" dirty="0">
                <a:solidFill>
                  <a:srgbClr val="008A99"/>
                </a:solidFill>
                <a:latin typeface="Cambria" panose="02040503050406030204" pitchFamily="18" charset="0"/>
              </a:rPr>
              <a:t>Profile over log(R0)</a:t>
            </a:r>
            <a:endParaRPr lang="en-US" sz="3600" dirty="0"/>
          </a:p>
        </p:txBody>
      </p:sp>
      <p:pic>
        <p:nvPicPr>
          <p:cNvPr id="4" name="Picture 3">
            <a:extLst>
              <a:ext uri="{FF2B5EF4-FFF2-40B4-BE49-F238E27FC236}">
                <a16:creationId xmlns:a16="http://schemas.microsoft.com/office/drawing/2014/main" id="{591BAD6E-7FFE-4F6A-80E9-F398635A4CFD}"/>
              </a:ext>
            </a:extLst>
          </p:cNvPr>
          <p:cNvPicPr>
            <a:picLocks noChangeAspect="1"/>
          </p:cNvPicPr>
          <p:nvPr/>
        </p:nvPicPr>
        <p:blipFill>
          <a:blip r:embed="rId2"/>
          <a:stretch>
            <a:fillRect/>
          </a:stretch>
        </p:blipFill>
        <p:spPr>
          <a:xfrm>
            <a:off x="440457" y="877419"/>
            <a:ext cx="3734786" cy="3734786"/>
          </a:xfrm>
          <a:prstGeom prst="rect">
            <a:avLst/>
          </a:prstGeom>
        </p:spPr>
      </p:pic>
      <p:pic>
        <p:nvPicPr>
          <p:cNvPr id="6" name="Picture 5">
            <a:extLst>
              <a:ext uri="{FF2B5EF4-FFF2-40B4-BE49-F238E27FC236}">
                <a16:creationId xmlns:a16="http://schemas.microsoft.com/office/drawing/2014/main" id="{ABE62EC7-5885-4BA6-9BD4-DA96AD9E3147}"/>
              </a:ext>
            </a:extLst>
          </p:cNvPr>
          <p:cNvPicPr>
            <a:picLocks noChangeAspect="1"/>
          </p:cNvPicPr>
          <p:nvPr/>
        </p:nvPicPr>
        <p:blipFill>
          <a:blip r:embed="rId3"/>
          <a:stretch>
            <a:fillRect/>
          </a:stretch>
        </p:blipFill>
        <p:spPr>
          <a:xfrm>
            <a:off x="4474656" y="927013"/>
            <a:ext cx="3627092" cy="3627092"/>
          </a:xfrm>
          <a:prstGeom prst="rect">
            <a:avLst/>
          </a:prstGeom>
        </p:spPr>
      </p:pic>
    </p:spTree>
    <p:extLst>
      <p:ext uri="{BB962C8B-B14F-4D97-AF65-F5344CB8AC3E}">
        <p14:creationId xmlns:p14="http://schemas.microsoft.com/office/powerpoint/2010/main" val="2895970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0" i="0" u="none" strike="noStrike" baseline="0" dirty="0">
                <a:solidFill>
                  <a:srgbClr val="008A99"/>
                </a:solidFill>
                <a:latin typeface="Cambria" panose="02040503050406030204" pitchFamily="18" charset="0"/>
              </a:rPr>
              <a:t>Profile over stock-recruit steepness</a:t>
            </a:r>
            <a:endParaRPr lang="en-US" sz="3600" dirty="0"/>
          </a:p>
        </p:txBody>
      </p:sp>
      <p:pic>
        <p:nvPicPr>
          <p:cNvPr id="5" name="Picture 4">
            <a:extLst>
              <a:ext uri="{FF2B5EF4-FFF2-40B4-BE49-F238E27FC236}">
                <a16:creationId xmlns:a16="http://schemas.microsoft.com/office/drawing/2014/main" id="{8B84D073-96D8-48F4-B66F-90679641E8A4}"/>
              </a:ext>
            </a:extLst>
          </p:cNvPr>
          <p:cNvPicPr>
            <a:picLocks noChangeAspect="1"/>
          </p:cNvPicPr>
          <p:nvPr/>
        </p:nvPicPr>
        <p:blipFill>
          <a:blip r:embed="rId2"/>
          <a:stretch>
            <a:fillRect/>
          </a:stretch>
        </p:blipFill>
        <p:spPr>
          <a:xfrm>
            <a:off x="566999" y="791501"/>
            <a:ext cx="3892799" cy="3892799"/>
          </a:xfrm>
          <a:prstGeom prst="rect">
            <a:avLst/>
          </a:prstGeom>
        </p:spPr>
      </p:pic>
      <p:pic>
        <p:nvPicPr>
          <p:cNvPr id="8" name="Picture 7">
            <a:extLst>
              <a:ext uri="{FF2B5EF4-FFF2-40B4-BE49-F238E27FC236}">
                <a16:creationId xmlns:a16="http://schemas.microsoft.com/office/drawing/2014/main" id="{48B37BBF-D949-46AF-A43D-BCB1A2135336}"/>
              </a:ext>
            </a:extLst>
          </p:cNvPr>
          <p:cNvPicPr>
            <a:picLocks noChangeAspect="1"/>
          </p:cNvPicPr>
          <p:nvPr/>
        </p:nvPicPr>
        <p:blipFill>
          <a:blip r:embed="rId3"/>
          <a:stretch>
            <a:fillRect/>
          </a:stretch>
        </p:blipFill>
        <p:spPr>
          <a:xfrm>
            <a:off x="4777051" y="791501"/>
            <a:ext cx="3937421" cy="3937421"/>
          </a:xfrm>
          <a:prstGeom prst="rect">
            <a:avLst/>
          </a:prstGeom>
        </p:spPr>
      </p:pic>
    </p:spTree>
    <p:extLst>
      <p:ext uri="{BB962C8B-B14F-4D97-AF65-F5344CB8AC3E}">
        <p14:creationId xmlns:p14="http://schemas.microsoft.com/office/powerpoint/2010/main" val="1650398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0" i="0" u="none" strike="noStrike" baseline="0" dirty="0">
                <a:solidFill>
                  <a:srgbClr val="008A99"/>
                </a:solidFill>
                <a:latin typeface="Cambria" panose="02040503050406030204" pitchFamily="18" charset="0"/>
              </a:rPr>
              <a:t>Profile over natural mortality</a:t>
            </a:r>
            <a:endParaRPr lang="en-US" sz="3600" dirty="0"/>
          </a:p>
        </p:txBody>
      </p:sp>
      <p:pic>
        <p:nvPicPr>
          <p:cNvPr id="4" name="Picture 3">
            <a:extLst>
              <a:ext uri="{FF2B5EF4-FFF2-40B4-BE49-F238E27FC236}">
                <a16:creationId xmlns:a16="http://schemas.microsoft.com/office/drawing/2014/main" id="{F4D41E0E-3397-4811-AD51-CA775CE7C3B2}"/>
              </a:ext>
            </a:extLst>
          </p:cNvPr>
          <p:cNvPicPr>
            <a:picLocks noChangeAspect="1"/>
          </p:cNvPicPr>
          <p:nvPr/>
        </p:nvPicPr>
        <p:blipFill>
          <a:blip r:embed="rId2"/>
          <a:stretch>
            <a:fillRect/>
          </a:stretch>
        </p:blipFill>
        <p:spPr>
          <a:xfrm>
            <a:off x="685801" y="1091575"/>
            <a:ext cx="3722985" cy="3722985"/>
          </a:xfrm>
          <a:prstGeom prst="rect">
            <a:avLst/>
          </a:prstGeom>
        </p:spPr>
      </p:pic>
      <p:pic>
        <p:nvPicPr>
          <p:cNvPr id="7" name="Picture 6">
            <a:extLst>
              <a:ext uri="{FF2B5EF4-FFF2-40B4-BE49-F238E27FC236}">
                <a16:creationId xmlns:a16="http://schemas.microsoft.com/office/drawing/2014/main" id="{82075CD0-25E7-4FD1-9606-27C914D5C032}"/>
              </a:ext>
            </a:extLst>
          </p:cNvPr>
          <p:cNvPicPr>
            <a:picLocks noChangeAspect="1"/>
          </p:cNvPicPr>
          <p:nvPr/>
        </p:nvPicPr>
        <p:blipFill>
          <a:blip r:embed="rId3"/>
          <a:stretch>
            <a:fillRect/>
          </a:stretch>
        </p:blipFill>
        <p:spPr>
          <a:xfrm>
            <a:off x="4815618" y="1047711"/>
            <a:ext cx="3722984" cy="3722984"/>
          </a:xfrm>
          <a:prstGeom prst="rect">
            <a:avLst/>
          </a:prstGeom>
        </p:spPr>
      </p:pic>
    </p:spTree>
    <p:extLst>
      <p:ext uri="{BB962C8B-B14F-4D97-AF65-F5344CB8AC3E}">
        <p14:creationId xmlns:p14="http://schemas.microsoft.com/office/powerpoint/2010/main" val="1292771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Retrospective analysis</a:t>
            </a:r>
          </a:p>
        </p:txBody>
      </p:sp>
    </p:spTree>
    <p:extLst>
      <p:ext uri="{BB962C8B-B14F-4D97-AF65-F5344CB8AC3E}">
        <p14:creationId xmlns:p14="http://schemas.microsoft.com/office/powerpoint/2010/main" val="2962955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Sensitivity analysis – transboundary nature</a:t>
            </a:r>
          </a:p>
        </p:txBody>
      </p:sp>
      <p:sp>
        <p:nvSpPr>
          <p:cNvPr id="3" name="Text Placeholder 2"/>
          <p:cNvSpPr>
            <a:spLocks noGrp="1"/>
          </p:cNvSpPr>
          <p:nvPr>
            <p:ph type="body" idx="1"/>
          </p:nvPr>
        </p:nvSpPr>
        <p:spPr>
          <a:xfrm>
            <a:off x="1244185" y="764419"/>
            <a:ext cx="2568935" cy="447900"/>
          </a:xfrm>
        </p:spPr>
        <p:txBody>
          <a:bodyPr/>
          <a:lstStyle/>
          <a:p>
            <a:r>
              <a:rPr lang="en-US" dirty="0"/>
              <a:t>Spawning biomass</a:t>
            </a:r>
          </a:p>
        </p:txBody>
      </p:sp>
      <p:sp>
        <p:nvSpPr>
          <p:cNvPr id="5" name="Text Placeholder 2"/>
          <p:cNvSpPr txBox="1">
            <a:spLocks/>
          </p:cNvSpPr>
          <p:nvPr/>
        </p:nvSpPr>
        <p:spPr>
          <a:xfrm>
            <a:off x="5748728" y="755040"/>
            <a:ext cx="2568935" cy="4479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pPr algn="ctr"/>
            <a:r>
              <a:rPr lang="en-US" dirty="0"/>
              <a:t>Fraction unfished</a:t>
            </a:r>
          </a:p>
          <a:p>
            <a:pPr algn="ct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8061" y="1363303"/>
            <a:ext cx="4565939" cy="351226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2062"/>
            <a:ext cx="4541552" cy="3493501"/>
          </a:xfrm>
          <a:prstGeom prst="rect">
            <a:avLst/>
          </a:prstGeom>
        </p:spPr>
      </p:pic>
    </p:spTree>
    <p:extLst>
      <p:ext uri="{BB962C8B-B14F-4D97-AF65-F5344CB8AC3E}">
        <p14:creationId xmlns:p14="http://schemas.microsoft.com/office/powerpoint/2010/main" val="548494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0" i="0" u="none" strike="noStrike" baseline="0" dirty="0">
                <a:solidFill>
                  <a:srgbClr val="008A99"/>
                </a:solidFill>
                <a:latin typeface="Cambria" panose="02040503050406030204" pitchFamily="18" charset="0"/>
              </a:rPr>
              <a:t>Preliminary projections</a:t>
            </a:r>
            <a:endParaRPr lang="en-US" sz="3600" dirty="0"/>
          </a:p>
        </p:txBody>
      </p:sp>
      <p:pic>
        <p:nvPicPr>
          <p:cNvPr id="18" name="Picture 17">
            <a:extLst>
              <a:ext uri="{FF2B5EF4-FFF2-40B4-BE49-F238E27FC236}">
                <a16:creationId xmlns:a16="http://schemas.microsoft.com/office/drawing/2014/main" id="{5652E343-30B0-4818-B0A4-C91BA85F4B53}"/>
              </a:ext>
            </a:extLst>
          </p:cNvPr>
          <p:cNvPicPr>
            <a:picLocks noChangeAspect="1"/>
          </p:cNvPicPr>
          <p:nvPr/>
        </p:nvPicPr>
        <p:blipFill>
          <a:blip r:embed="rId2"/>
          <a:stretch>
            <a:fillRect/>
          </a:stretch>
        </p:blipFill>
        <p:spPr>
          <a:xfrm>
            <a:off x="852407" y="851690"/>
            <a:ext cx="6478978" cy="3804871"/>
          </a:xfrm>
          <a:prstGeom prst="rect">
            <a:avLst/>
          </a:prstGeom>
        </p:spPr>
      </p:pic>
    </p:spTree>
    <p:extLst>
      <p:ext uri="{BB962C8B-B14F-4D97-AF65-F5344CB8AC3E}">
        <p14:creationId xmlns:p14="http://schemas.microsoft.com/office/powerpoint/2010/main" val="1234654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0" i="0" u="none" strike="noStrike" baseline="0" dirty="0">
                <a:solidFill>
                  <a:srgbClr val="008A99"/>
                </a:solidFill>
                <a:latin typeface="Cambria" panose="02040503050406030204" pitchFamily="18" charset="0"/>
              </a:rPr>
              <a:t>Preliminary projections</a:t>
            </a:r>
            <a:endParaRPr lang="en-US" sz="3600" dirty="0"/>
          </a:p>
        </p:txBody>
      </p:sp>
      <p:pic>
        <p:nvPicPr>
          <p:cNvPr id="16" name="Picture 15">
            <a:extLst>
              <a:ext uri="{FF2B5EF4-FFF2-40B4-BE49-F238E27FC236}">
                <a16:creationId xmlns:a16="http://schemas.microsoft.com/office/drawing/2014/main" id="{FAB83572-F2EC-4511-81DD-7FCEDE7BE505}"/>
              </a:ext>
            </a:extLst>
          </p:cNvPr>
          <p:cNvPicPr>
            <a:picLocks noChangeAspect="1"/>
          </p:cNvPicPr>
          <p:nvPr/>
        </p:nvPicPr>
        <p:blipFill>
          <a:blip r:embed="rId2"/>
          <a:stretch>
            <a:fillRect/>
          </a:stretch>
        </p:blipFill>
        <p:spPr>
          <a:xfrm>
            <a:off x="1025987" y="1121394"/>
            <a:ext cx="5843595" cy="3316008"/>
          </a:xfrm>
          <a:prstGeom prst="rect">
            <a:avLst/>
          </a:prstGeom>
        </p:spPr>
      </p:pic>
    </p:spTree>
    <p:extLst>
      <p:ext uri="{BB962C8B-B14F-4D97-AF65-F5344CB8AC3E}">
        <p14:creationId xmlns:p14="http://schemas.microsoft.com/office/powerpoint/2010/main" val="31018008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0" i="0" u="none" strike="noStrike" baseline="0" dirty="0">
                <a:solidFill>
                  <a:srgbClr val="008A99"/>
                </a:solidFill>
                <a:latin typeface="Cambria" panose="02040503050406030204" pitchFamily="18" charset="0"/>
              </a:rPr>
              <a:t>Preliminary projections</a:t>
            </a:r>
            <a:endParaRPr lang="en-US" sz="3600" dirty="0"/>
          </a:p>
        </p:txBody>
      </p:sp>
      <p:sp>
        <p:nvSpPr>
          <p:cNvPr id="6" name="Text Placeholder 5">
            <a:extLst>
              <a:ext uri="{FF2B5EF4-FFF2-40B4-BE49-F238E27FC236}">
                <a16:creationId xmlns:a16="http://schemas.microsoft.com/office/drawing/2014/main" id="{40224308-B5BF-4BA6-B17E-2DBBA5DCBFFE}"/>
              </a:ext>
            </a:extLst>
          </p:cNvPr>
          <p:cNvSpPr>
            <a:spLocks noGrp="1"/>
          </p:cNvSpPr>
          <p:nvPr>
            <p:ph type="body" idx="1"/>
          </p:nvPr>
        </p:nvSpPr>
        <p:spPr>
          <a:xfrm>
            <a:off x="685800" y="763149"/>
            <a:ext cx="7875463" cy="447900"/>
          </a:xfrm>
        </p:spPr>
        <p:txBody>
          <a:bodyPr/>
          <a:lstStyle/>
          <a:p>
            <a:pPr algn="l"/>
            <a:r>
              <a:rPr lang="en-US" sz="1800" b="0" i="0" u="none" strike="noStrike" baseline="0" dirty="0">
                <a:solidFill>
                  <a:srgbClr val="7F7F7F"/>
                </a:solidFill>
                <a:latin typeface="Cambria" panose="02040503050406030204" pitchFamily="18" charset="0"/>
              </a:rPr>
              <a:t>Forecast population expected to increase from 2027 onward due to</a:t>
            </a:r>
          </a:p>
          <a:p>
            <a:pPr algn="l"/>
            <a:r>
              <a:rPr lang="en-US" sz="1800" b="0" i="0" u="none" strike="noStrike" baseline="0" dirty="0">
                <a:solidFill>
                  <a:srgbClr val="7F7F7F"/>
                </a:solidFill>
                <a:latin typeface="Cambria" panose="02040503050406030204" pitchFamily="18" charset="0"/>
              </a:rPr>
              <a:t>buffers in catch limits (and mean recruitment)</a:t>
            </a:r>
            <a:endParaRPr lang="en-US" dirty="0"/>
          </a:p>
        </p:txBody>
      </p:sp>
      <p:pic>
        <p:nvPicPr>
          <p:cNvPr id="9" name="Picture 8">
            <a:extLst>
              <a:ext uri="{FF2B5EF4-FFF2-40B4-BE49-F238E27FC236}">
                <a16:creationId xmlns:a16="http://schemas.microsoft.com/office/drawing/2014/main" id="{84158D9C-A713-478B-8551-B95FE6EBB4FB}"/>
              </a:ext>
            </a:extLst>
          </p:cNvPr>
          <p:cNvPicPr>
            <a:picLocks noChangeAspect="1"/>
          </p:cNvPicPr>
          <p:nvPr/>
        </p:nvPicPr>
        <p:blipFill>
          <a:blip r:embed="rId2"/>
          <a:stretch>
            <a:fillRect/>
          </a:stretch>
        </p:blipFill>
        <p:spPr>
          <a:xfrm>
            <a:off x="1160791" y="1596027"/>
            <a:ext cx="5308202" cy="3263239"/>
          </a:xfrm>
          <a:prstGeom prst="rect">
            <a:avLst/>
          </a:prstGeom>
        </p:spPr>
      </p:pic>
    </p:spTree>
    <p:extLst>
      <p:ext uri="{BB962C8B-B14F-4D97-AF65-F5344CB8AC3E}">
        <p14:creationId xmlns:p14="http://schemas.microsoft.com/office/powerpoint/2010/main" val="958248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Concluding comments</a:t>
            </a:r>
          </a:p>
        </p:txBody>
      </p:sp>
      <p:sp>
        <p:nvSpPr>
          <p:cNvPr id="3" name="Text Placeholder 2"/>
          <p:cNvSpPr>
            <a:spLocks noGrp="1"/>
          </p:cNvSpPr>
          <p:nvPr>
            <p:ph type="body" idx="1"/>
          </p:nvPr>
        </p:nvSpPr>
        <p:spPr>
          <a:xfrm>
            <a:off x="0" y="763149"/>
            <a:ext cx="9089335" cy="4733190"/>
          </a:xfrm>
        </p:spPr>
        <p:txBody>
          <a:bodyPr/>
          <a:lstStyle/>
          <a:p>
            <a:r>
              <a:rPr lang="en-US" dirty="0"/>
              <a:t>•	All data series have been extended with new data from 2019–2022 and historical data have been updated.</a:t>
            </a:r>
          </a:p>
          <a:p>
            <a:r>
              <a:rPr lang="en-US" dirty="0"/>
              <a:t>•	The model has been simplified. </a:t>
            </a:r>
          </a:p>
          <a:p>
            <a:r>
              <a:rPr lang="en-US" dirty="0"/>
              <a:t>•	 Model estimates are substantially similar to previous assessments. </a:t>
            </a:r>
          </a:p>
          <a:p>
            <a:r>
              <a:rPr lang="en-US" dirty="0"/>
              <a:t>•	Estimates of current fraction of unfished is 0.336, above the target reference point of 0.25 and an overfished threshold of 0.125. </a:t>
            </a:r>
          </a:p>
          <a:p>
            <a:r>
              <a:rPr lang="en-US" dirty="0"/>
              <a:t>•	The biomass is estimated to be declining due to below-average recruitments in recent years.</a:t>
            </a:r>
          </a:p>
          <a:p>
            <a:r>
              <a:rPr lang="en-US" dirty="0"/>
              <a:t>•	The data on </a:t>
            </a:r>
            <a:r>
              <a:rPr lang="en-US" dirty="0" err="1"/>
              <a:t>petrale</a:t>
            </a:r>
            <a:r>
              <a:rPr lang="en-US" dirty="0"/>
              <a:t> sole are informative. </a:t>
            </a:r>
          </a:p>
          <a:p>
            <a:endParaRPr lang="en-US" dirty="0"/>
          </a:p>
        </p:txBody>
      </p:sp>
    </p:spTree>
    <p:extLst>
      <p:ext uri="{BB962C8B-B14F-4D97-AF65-F5344CB8AC3E}">
        <p14:creationId xmlns:p14="http://schemas.microsoft.com/office/powerpoint/2010/main" val="11354334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58" y="331955"/>
            <a:ext cx="5181858" cy="451800"/>
          </a:xfrm>
        </p:spPr>
        <p:txBody>
          <a:bodyPr/>
          <a:lstStyle/>
          <a:p>
            <a:r>
              <a:rPr lang="en-US" sz="2800" dirty="0"/>
              <a:t>Axis of uncertainty and states of nature (spiny dogfish example)</a:t>
            </a:r>
          </a:p>
        </p:txBody>
      </p:sp>
      <p:pic>
        <p:nvPicPr>
          <p:cNvPr id="7" name="Content Placeholder 3">
            <a:extLst>
              <a:ext uri="{FF2B5EF4-FFF2-40B4-BE49-F238E27FC236}">
                <a16:creationId xmlns:a16="http://schemas.microsoft.com/office/drawing/2014/main" id="{3AB28022-7B4F-4F35-9DC1-CE91B8678B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2843" y="25962"/>
            <a:ext cx="3396163" cy="2612433"/>
          </a:xfrm>
          <a:prstGeom prst="rect">
            <a:avLst/>
          </a:prstGeom>
        </p:spPr>
      </p:pic>
      <p:pic>
        <p:nvPicPr>
          <p:cNvPr id="9" name="Content Placeholder 3">
            <a:extLst>
              <a:ext uri="{FF2B5EF4-FFF2-40B4-BE49-F238E27FC236}">
                <a16:creationId xmlns:a16="http://schemas.microsoft.com/office/drawing/2014/main" id="{D9DF5348-2F12-4E18-8746-671B6CBDBC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1511" y="2468492"/>
            <a:ext cx="3407495" cy="2621150"/>
          </a:xfrm>
          <a:prstGeom prst="rect">
            <a:avLst/>
          </a:prstGeom>
        </p:spPr>
      </p:pic>
      <p:sp>
        <p:nvSpPr>
          <p:cNvPr id="6" name="Text Placeholder 5">
            <a:extLst>
              <a:ext uri="{FF2B5EF4-FFF2-40B4-BE49-F238E27FC236}">
                <a16:creationId xmlns:a16="http://schemas.microsoft.com/office/drawing/2014/main" id="{DE4DAAC3-32CC-40FA-9C6C-951DC882AEA5}"/>
              </a:ext>
            </a:extLst>
          </p:cNvPr>
          <p:cNvSpPr>
            <a:spLocks noGrp="1"/>
          </p:cNvSpPr>
          <p:nvPr>
            <p:ph type="body" idx="1"/>
          </p:nvPr>
        </p:nvSpPr>
        <p:spPr>
          <a:xfrm>
            <a:off x="326240" y="925633"/>
            <a:ext cx="3972990" cy="1635989"/>
          </a:xfrm>
        </p:spPr>
        <p:txBody>
          <a:bodyPr/>
          <a:lstStyle/>
          <a:p>
            <a:pPr marL="285750" indent="-285750">
              <a:buFont typeface="Arial" panose="020B0604020202020204" pitchFamily="34" charset="0"/>
              <a:buChar char="•"/>
            </a:pPr>
            <a:r>
              <a:rPr lang="en-US" sz="1200" dirty="0"/>
              <a:t>WCGBTS </a:t>
            </a:r>
            <a:r>
              <a:rPr lang="en-US" sz="1200" i="1" dirty="0"/>
              <a:t>q</a:t>
            </a:r>
            <a:r>
              <a:rPr lang="en-US" sz="1200" dirty="0"/>
              <a:t> = 0.3 and 0.9 are close to 0.66 change in negative log-likelihood cutoff.</a:t>
            </a:r>
          </a:p>
          <a:p>
            <a:pPr marL="285750" indent="-285750">
              <a:buFont typeface="Arial" panose="020B0604020202020204" pitchFamily="34" charset="0"/>
              <a:buChar char="•"/>
            </a:pPr>
            <a:r>
              <a:rPr lang="en-US" sz="1200" dirty="0"/>
              <a:t>STAT proposes these two models as alternative states of nature with </a:t>
            </a:r>
            <a:r>
              <a:rPr lang="en-US" sz="1200" i="1" dirty="0"/>
              <a:t>q </a:t>
            </a:r>
            <a:r>
              <a:rPr lang="en-US" sz="1200" dirty="0"/>
              <a:t>as the axis of uncertainty.</a:t>
            </a:r>
          </a:p>
          <a:p>
            <a:pPr marL="285750" indent="-285750">
              <a:buFont typeface="Arial" panose="020B0604020202020204" pitchFamily="34" charset="0"/>
              <a:buChar char="•"/>
            </a:pPr>
            <a:r>
              <a:rPr lang="en-US" sz="1200" dirty="0"/>
              <a:t>Using profile to get states of nature captures the greater uncertainty at the upper end of the scale.</a:t>
            </a:r>
          </a:p>
          <a:p>
            <a:endParaRPr lang="en-US" dirty="0"/>
          </a:p>
        </p:txBody>
      </p:sp>
      <p:pic>
        <p:nvPicPr>
          <p:cNvPr id="11" name="Content Placeholder 3">
            <a:extLst>
              <a:ext uri="{FF2B5EF4-FFF2-40B4-BE49-F238E27FC236}">
                <a16:creationId xmlns:a16="http://schemas.microsoft.com/office/drawing/2014/main" id="{FA4BCC7B-5AE0-49D5-A8D0-3E73164B69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184" y="2561622"/>
            <a:ext cx="3286426" cy="2528020"/>
          </a:xfrm>
          <a:prstGeom prst="rect">
            <a:avLst/>
          </a:prstGeom>
          <a:noFill/>
          <a:ln>
            <a:noFill/>
          </a:ln>
        </p:spPr>
      </p:pic>
    </p:spTree>
    <p:extLst>
      <p:ext uri="{BB962C8B-B14F-4D97-AF65-F5344CB8AC3E}">
        <p14:creationId xmlns:p14="http://schemas.microsoft.com/office/powerpoint/2010/main" val="242851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area</a:t>
            </a:r>
          </a:p>
        </p:txBody>
      </p:sp>
      <p:pic>
        <p:nvPicPr>
          <p:cNvPr id="5" name="Picture 4"/>
          <p:cNvPicPr>
            <a:picLocks noChangeAspect="1"/>
          </p:cNvPicPr>
          <p:nvPr/>
        </p:nvPicPr>
        <p:blipFill rotWithShape="1">
          <a:blip r:embed="rId2"/>
          <a:srcRect t="4416" r="16743"/>
          <a:stretch/>
        </p:blipFill>
        <p:spPr>
          <a:xfrm>
            <a:off x="5238871" y="-21195"/>
            <a:ext cx="3629430" cy="5126151"/>
          </a:xfrm>
          <a:prstGeom prst="rect">
            <a:avLst/>
          </a:prstGeom>
        </p:spPr>
      </p:pic>
      <p:sp>
        <p:nvSpPr>
          <p:cNvPr id="3" name="Text Placeholder 2"/>
          <p:cNvSpPr>
            <a:spLocks noGrp="1"/>
          </p:cNvSpPr>
          <p:nvPr>
            <p:ph type="body" idx="1"/>
          </p:nvPr>
        </p:nvSpPr>
        <p:spPr>
          <a:xfrm>
            <a:off x="54501" y="996289"/>
            <a:ext cx="5056451" cy="3039787"/>
          </a:xfrm>
        </p:spPr>
        <p:txBody>
          <a:bodyPr/>
          <a:lstStyle/>
          <a:p>
            <a:pPr marL="571500" indent="-342900">
              <a:buFont typeface="Arial" panose="020B0604020202020204" pitchFamily="34" charset="0"/>
              <a:buChar char="•"/>
            </a:pPr>
            <a:r>
              <a:rPr lang="en-US" sz="1800" dirty="0"/>
              <a:t>West Coast of the United States (waters off CA, OR and WA).</a:t>
            </a:r>
          </a:p>
          <a:p>
            <a:pPr marL="571500" indent="-342900">
              <a:buFont typeface="Arial" panose="020B0604020202020204" pitchFamily="34" charset="0"/>
              <a:buChar char="•"/>
            </a:pPr>
            <a:r>
              <a:rPr lang="en-US" sz="1800" dirty="0"/>
              <a:t>Most valuable flatfish species targeted. </a:t>
            </a:r>
          </a:p>
          <a:p>
            <a:pPr marL="571500" indent="-342900">
              <a:buFont typeface="Arial" panose="020B0604020202020204" pitchFamily="34" charset="0"/>
              <a:buChar char="•"/>
            </a:pPr>
            <a:r>
              <a:rPr lang="en-US" sz="1800" dirty="0"/>
              <a:t>Taken by bottom trawl gear (landings by other gears are negligible).</a:t>
            </a:r>
          </a:p>
          <a:p>
            <a:pPr marL="571500" indent="-342900">
              <a:buFont typeface="Arial" panose="020B0604020202020204" pitchFamily="34" charset="0"/>
              <a:buChar char="•"/>
            </a:pPr>
            <a:r>
              <a:rPr lang="en-US" sz="1800" dirty="0"/>
              <a:t>Discard is small.</a:t>
            </a:r>
          </a:p>
          <a:p>
            <a:endParaRPr lang="en-US" sz="1800" dirty="0"/>
          </a:p>
        </p:txBody>
      </p:sp>
    </p:spTree>
    <p:extLst>
      <p:ext uri="{BB962C8B-B14F-4D97-AF65-F5344CB8AC3E}">
        <p14:creationId xmlns:p14="http://schemas.microsoft.com/office/powerpoint/2010/main" val="3858628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3"/>
          <p:cNvSpPr txBox="1">
            <a:spLocks noGrp="1"/>
          </p:cNvSpPr>
          <p:nvPr>
            <p:ph type="title"/>
          </p:nvPr>
        </p:nvSpPr>
        <p:spPr>
          <a:xfrm>
            <a:off x="367259" y="142876"/>
            <a:ext cx="8501042" cy="451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1"/>
              </a:buClr>
              <a:buSzPts val="3000"/>
              <a:buFont typeface="Cambria"/>
              <a:buNone/>
            </a:pPr>
            <a:r>
              <a:rPr lang="en" dirty="0"/>
              <a:t>Background – fishery removals</a:t>
            </a:r>
            <a:endParaRPr dirty="0"/>
          </a:p>
        </p:txBody>
      </p:sp>
      <p:sp>
        <p:nvSpPr>
          <p:cNvPr id="292" name="Google Shape;292;p53"/>
          <p:cNvSpPr txBox="1"/>
          <p:nvPr/>
        </p:nvSpPr>
        <p:spPr>
          <a:xfrm>
            <a:off x="51473" y="769064"/>
            <a:ext cx="9092527" cy="1656287"/>
          </a:xfrm>
          <a:prstGeom prst="rect">
            <a:avLst/>
          </a:prstGeom>
          <a:solidFill>
            <a:schemeClr val="lt1"/>
          </a:solidFill>
          <a:ln>
            <a:noFill/>
          </a:ln>
        </p:spPr>
        <p:txBody>
          <a:bodyPr spcFirstLastPara="1" wrap="square" lIns="0" tIns="0" rIns="0" bIns="0" anchor="t" anchorCtr="0">
            <a:noAutofit/>
          </a:bodyPr>
          <a:lstStyle/>
          <a:p>
            <a:pPr marL="400050" marR="0" lvl="0" indent="-171450" algn="l" rtl="0">
              <a:lnSpc>
                <a:spcPct val="130000"/>
              </a:lnSpc>
              <a:spcBef>
                <a:spcPts val="0"/>
              </a:spcBef>
              <a:spcAft>
                <a:spcPts val="0"/>
              </a:spcAft>
              <a:buClr>
                <a:schemeClr val="accent1"/>
              </a:buClr>
              <a:buSzPts val="1700"/>
              <a:buFont typeface="Arial" panose="020B0604020202020204" pitchFamily="34" charset="0"/>
              <a:buChar char="•"/>
            </a:pPr>
            <a:r>
              <a:rPr lang="en" dirty="0">
                <a:solidFill>
                  <a:srgbClr val="7F7F7F"/>
                </a:solidFill>
                <a:latin typeface="Cambria" panose="02040503050406030204" pitchFamily="18" charset="0"/>
                <a:ea typeface="Cambria" panose="02040503050406030204" pitchFamily="18" charset="0"/>
                <a:cs typeface="Cambria"/>
                <a:sym typeface="Cambria"/>
              </a:rPr>
              <a:t>Fishery s</a:t>
            </a:r>
            <a:r>
              <a:rPr lang="en" b="0" i="0" u="none" strike="noStrike" cap="none" dirty="0">
                <a:solidFill>
                  <a:srgbClr val="7F7F7F"/>
                </a:solidFill>
                <a:latin typeface="Cambria" panose="02040503050406030204" pitchFamily="18" charset="0"/>
                <a:ea typeface="Cambria" panose="02040503050406030204" pitchFamily="18" charset="0"/>
                <a:cs typeface="Cambria"/>
                <a:sym typeface="Cambria"/>
              </a:rPr>
              <a:t>tarted in California in the late 1800s;</a:t>
            </a:r>
            <a:endParaRPr lang="en" dirty="0">
              <a:latin typeface="Cambria" panose="02040503050406030204" pitchFamily="18" charset="0"/>
              <a:ea typeface="Cambria" panose="02040503050406030204" pitchFamily="18" charset="0"/>
            </a:endParaRPr>
          </a:p>
          <a:p>
            <a:pPr marL="400050" marR="0" lvl="0" indent="-171450" algn="l" rtl="0">
              <a:lnSpc>
                <a:spcPct val="130000"/>
              </a:lnSpc>
              <a:spcBef>
                <a:spcPts val="0"/>
              </a:spcBef>
              <a:spcAft>
                <a:spcPts val="0"/>
              </a:spcAft>
              <a:buClr>
                <a:schemeClr val="accent1"/>
              </a:buClr>
              <a:buSzPts val="1700"/>
              <a:buFont typeface="Arial" panose="020B0604020202020204" pitchFamily="34" charset="0"/>
              <a:buChar char="•"/>
            </a:pPr>
            <a:r>
              <a:rPr lang="en" b="0" i="0" u="none" strike="noStrike" cap="none" dirty="0">
                <a:solidFill>
                  <a:srgbClr val="7F7F7F"/>
                </a:solidFill>
                <a:latin typeface="Cambria" panose="02040503050406030204" pitchFamily="18" charset="0"/>
                <a:ea typeface="Cambria" panose="02040503050406030204" pitchFamily="18" charset="0"/>
                <a:cs typeface="Cambria"/>
                <a:sym typeface="Cambria"/>
              </a:rPr>
              <a:t>Extended north, to Oregon and Washington starting in the 1930s, with p</a:t>
            </a:r>
            <a:r>
              <a:rPr lang="en-US" b="0" i="0" u="none" strike="noStrike" cap="none" dirty="0">
                <a:solidFill>
                  <a:srgbClr val="7F7F7F"/>
                </a:solidFill>
                <a:latin typeface="Cambria" panose="02040503050406030204" pitchFamily="18" charset="0"/>
                <a:ea typeface="Cambria" panose="02040503050406030204" pitchFamily="18" charset="0"/>
                <a:cs typeface="Cambria"/>
                <a:sym typeface="Cambria"/>
              </a:rPr>
              <a:t>r</a:t>
            </a:r>
            <a:r>
              <a:rPr lang="en" b="0" i="0" u="none" strike="noStrike" cap="none" dirty="0">
                <a:solidFill>
                  <a:srgbClr val="7F7F7F"/>
                </a:solidFill>
                <a:latin typeface="Cambria" panose="02040503050406030204" pitchFamily="18" charset="0"/>
                <a:ea typeface="Cambria" panose="02040503050406030204" pitchFamily="18" charset="0"/>
                <a:cs typeface="Cambria"/>
                <a:sym typeface="Cambria"/>
              </a:rPr>
              <a:t>ogress of  trawl gear technology; </a:t>
            </a:r>
            <a:endParaRPr lang="en" dirty="0">
              <a:solidFill>
                <a:srgbClr val="7F7F7F"/>
              </a:solidFill>
              <a:latin typeface="Cambria" panose="02040503050406030204" pitchFamily="18" charset="0"/>
              <a:ea typeface="Cambria" panose="02040503050406030204" pitchFamily="18" charset="0"/>
              <a:cs typeface="Cambria"/>
              <a:sym typeface="Cambria"/>
            </a:endParaRPr>
          </a:p>
          <a:p>
            <a:pPr marL="400050" marR="0" lvl="0" indent="-171450" algn="l" rtl="0">
              <a:lnSpc>
                <a:spcPct val="130000"/>
              </a:lnSpc>
              <a:spcBef>
                <a:spcPts val="0"/>
              </a:spcBef>
              <a:spcAft>
                <a:spcPts val="0"/>
              </a:spcAft>
              <a:buClr>
                <a:schemeClr val="accent1"/>
              </a:buClr>
              <a:buSzPts val="1700"/>
              <a:buFont typeface="Arial" panose="020B0604020202020204" pitchFamily="34" charset="0"/>
              <a:buChar char="•"/>
            </a:pPr>
            <a:r>
              <a:rPr lang="en" dirty="0">
                <a:solidFill>
                  <a:srgbClr val="7F7F7F"/>
                </a:solidFill>
                <a:latin typeface="Cambria" panose="02040503050406030204" pitchFamily="18" charset="0"/>
                <a:ea typeface="Cambria" panose="02040503050406030204" pitchFamily="18" charset="0"/>
                <a:cs typeface="Cambria"/>
                <a:sym typeface="Cambria"/>
              </a:rPr>
              <a:t>Catches inreased in the 1940s, due to increased demands during WWII and vitamin A fishery;</a:t>
            </a:r>
            <a:r>
              <a:rPr lang="en" b="0" i="0" u="none" strike="noStrike" cap="none" dirty="0">
                <a:solidFill>
                  <a:srgbClr val="7F7F7F"/>
                </a:solidFill>
                <a:latin typeface="Cambria" panose="02040503050406030204" pitchFamily="18" charset="0"/>
                <a:ea typeface="Cambria" panose="02040503050406030204" pitchFamily="18" charset="0"/>
                <a:cs typeface="Cambria"/>
                <a:sym typeface="Cambria"/>
              </a:rPr>
              <a:t> </a:t>
            </a:r>
            <a:r>
              <a:rPr lang="en" dirty="0">
                <a:latin typeface="Cambria" panose="02040503050406030204" pitchFamily="18" charset="0"/>
                <a:ea typeface="Cambria" panose="02040503050406030204" pitchFamily="18" charset="0"/>
              </a:rPr>
              <a:t> </a:t>
            </a:r>
          </a:p>
          <a:p>
            <a:pPr marL="400050" lvl="0" indent="-171450">
              <a:lnSpc>
                <a:spcPct val="130000"/>
              </a:lnSpc>
              <a:buClr>
                <a:schemeClr val="accent1"/>
              </a:buClr>
              <a:buSzPts val="1700"/>
              <a:buFont typeface="Arial" panose="020B0604020202020204" pitchFamily="34" charset="0"/>
              <a:buChar char="•"/>
            </a:pPr>
            <a:r>
              <a:rPr lang="en" b="0" i="0" u="none" strike="noStrike" cap="none" dirty="0">
                <a:solidFill>
                  <a:srgbClr val="7F7F7F"/>
                </a:solidFill>
                <a:latin typeface="Cambria" panose="02040503050406030204" pitchFamily="18" charset="0"/>
                <a:ea typeface="Cambria" panose="02040503050406030204" pitchFamily="18" charset="0"/>
                <a:cs typeface="Cambria"/>
                <a:sym typeface="Cambria"/>
              </a:rPr>
              <a:t>Catches increased again in </a:t>
            </a:r>
            <a:r>
              <a:rPr lang="en" dirty="0">
                <a:solidFill>
                  <a:srgbClr val="7F7F7F"/>
                </a:solidFill>
                <a:latin typeface="Cambria" panose="02040503050406030204" pitchFamily="18" charset="0"/>
                <a:ea typeface="Cambria" panose="02040503050406030204" pitchFamily="18" charset="0"/>
                <a:cs typeface="Cambria"/>
                <a:sym typeface="Cambria"/>
              </a:rPr>
              <a:t>the 1950s and 1960s</a:t>
            </a:r>
            <a:r>
              <a:rPr lang="en" b="0" i="0" u="none" strike="noStrike" cap="none" dirty="0">
                <a:solidFill>
                  <a:srgbClr val="7F7F7F"/>
                </a:solidFill>
                <a:latin typeface="Cambria" panose="02040503050406030204" pitchFamily="18" charset="0"/>
                <a:ea typeface="Cambria" panose="02040503050406030204" pitchFamily="18" charset="0"/>
                <a:cs typeface="Cambria"/>
                <a:sym typeface="Cambria"/>
              </a:rPr>
              <a:t>, when winter spawning aggregations were discovered and winter fisery developed</a:t>
            </a:r>
            <a:r>
              <a:rPr lang="en" dirty="0">
                <a:solidFill>
                  <a:srgbClr val="7F7F7F"/>
                </a:solidFill>
                <a:latin typeface="Cambria" panose="02040503050406030204" pitchFamily="18" charset="0"/>
                <a:ea typeface="Cambria" panose="02040503050406030204" pitchFamily="18" charset="0"/>
                <a:cs typeface="Cambria"/>
                <a:sym typeface="Cambria"/>
              </a:rPr>
              <a:t>.</a:t>
            </a:r>
          </a:p>
          <a:p>
            <a:pPr marL="400050" lvl="0" indent="-171450">
              <a:lnSpc>
                <a:spcPct val="130000"/>
              </a:lnSpc>
              <a:buClr>
                <a:schemeClr val="accent1"/>
              </a:buClr>
              <a:buSzPts val="1700"/>
              <a:buFont typeface="Arial" panose="020B0604020202020204" pitchFamily="34" charset="0"/>
              <a:buChar char="•"/>
            </a:pPr>
            <a:r>
              <a:rPr lang="en-US" dirty="0">
                <a:solidFill>
                  <a:srgbClr val="7F7F7F"/>
                </a:solidFill>
                <a:latin typeface="Cambria" panose="02040503050406030204" pitchFamily="18" charset="0"/>
                <a:ea typeface="Cambria" panose="02040503050406030204" pitchFamily="18" charset="0"/>
                <a:sym typeface="Cambria"/>
              </a:rPr>
              <a:t>Declared overfished in 2009, and rebuilt in 2015.</a:t>
            </a:r>
            <a:endParaRPr b="0" i="0" u="none" strike="noStrike" cap="none" dirty="0">
              <a:solidFill>
                <a:srgbClr val="000000"/>
              </a:solidFill>
              <a:latin typeface="Cambria" panose="02040503050406030204" pitchFamily="18" charset="0"/>
              <a:ea typeface="Cambria" panose="02040503050406030204" pitchFamily="18" charset="0"/>
              <a:sym typeface="Aria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3500" r="5233" b="12186"/>
          <a:stretch/>
        </p:blipFill>
        <p:spPr>
          <a:xfrm>
            <a:off x="191695" y="2425350"/>
            <a:ext cx="5632560" cy="2718149"/>
          </a:xfrm>
          <a:prstGeom prst="rect">
            <a:avLst/>
          </a:prstGeom>
        </p:spPr>
      </p:pic>
      <p:pic>
        <p:nvPicPr>
          <p:cNvPr id="2" name="Picture 1"/>
          <p:cNvPicPr>
            <a:picLocks noChangeAspect="1"/>
          </p:cNvPicPr>
          <p:nvPr/>
        </p:nvPicPr>
        <p:blipFill>
          <a:blip r:embed="rId4"/>
          <a:stretch>
            <a:fillRect/>
          </a:stretch>
        </p:blipFill>
        <p:spPr>
          <a:xfrm>
            <a:off x="6143496" y="2476571"/>
            <a:ext cx="2930901" cy="2266819"/>
          </a:xfrm>
          <a:prstGeom prst="rect">
            <a:avLst/>
          </a:prstGeom>
        </p:spPr>
      </p:pic>
      <p:sp>
        <p:nvSpPr>
          <p:cNvPr id="6" name="Google Shape;238;p43"/>
          <p:cNvSpPr txBox="1"/>
          <p:nvPr/>
        </p:nvSpPr>
        <p:spPr>
          <a:xfrm>
            <a:off x="7135689" y="4743390"/>
            <a:ext cx="200831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000" b="1" i="0" u="none" strike="noStrike" cap="none" dirty="0">
                <a:solidFill>
                  <a:srgbClr val="000000"/>
                </a:solidFill>
                <a:latin typeface="Arial"/>
                <a:ea typeface="Arial"/>
                <a:cs typeface="Arial"/>
                <a:sym typeface="Arial"/>
              </a:rPr>
              <a:t>Photo credit: </a:t>
            </a:r>
            <a:r>
              <a:rPr lang="en" sz="1000" b="0" i="0" u="none" strike="noStrike" cap="none" dirty="0">
                <a:solidFill>
                  <a:srgbClr val="000000"/>
                </a:solidFill>
                <a:latin typeface="Arial"/>
                <a:ea typeface="Arial"/>
                <a:cs typeface="Arial"/>
                <a:sym typeface="Arial"/>
              </a:rPr>
              <a:t>NOAA Central Library Historical Fisheries</a:t>
            </a:r>
            <a:endParaRPr dirty="0"/>
          </a:p>
        </p:txBody>
      </p:sp>
    </p:spTree>
    <p:extLst>
      <p:ext uri="{BB962C8B-B14F-4D97-AF65-F5344CB8AC3E}">
        <p14:creationId xmlns:p14="http://schemas.microsoft.com/office/powerpoint/2010/main" val="515714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1"/>
          <p:cNvSpPr txBox="1">
            <a:spLocks noGrp="1"/>
          </p:cNvSpPr>
          <p:nvPr>
            <p:ph type="body" idx="1"/>
          </p:nvPr>
        </p:nvSpPr>
        <p:spPr>
          <a:xfrm>
            <a:off x="-2" y="630463"/>
            <a:ext cx="3928263" cy="3802547"/>
          </a:xfrm>
          <a:prstGeom prst="rect">
            <a:avLst/>
          </a:prstGeom>
        </p:spPr>
        <p:txBody>
          <a:bodyPr spcFirstLastPara="1" wrap="square" lIns="0" tIns="0" rIns="0" bIns="0" anchor="t" anchorCtr="0">
            <a:noAutofit/>
          </a:bodyPr>
          <a:lstStyle/>
          <a:p>
            <a:pPr marL="457200" lvl="0" indent="-336550" algn="l" rtl="0">
              <a:spcBef>
                <a:spcPts val="600"/>
              </a:spcBef>
              <a:spcAft>
                <a:spcPts val="0"/>
              </a:spcAft>
              <a:buSzPts val="1700"/>
              <a:buChar char="●"/>
            </a:pPr>
            <a:r>
              <a:rPr lang="en" sz="1800" dirty="0"/>
              <a:t>Stock was assessed multiple times.</a:t>
            </a:r>
          </a:p>
          <a:p>
            <a:pPr marL="457200" lvl="0" indent="-336550" algn="l" rtl="0">
              <a:spcBef>
                <a:spcPts val="600"/>
              </a:spcBef>
              <a:spcAft>
                <a:spcPts val="0"/>
              </a:spcAft>
              <a:buSzPts val="1700"/>
              <a:buChar char="●"/>
            </a:pPr>
            <a:r>
              <a:rPr lang="en" sz="1800" dirty="0"/>
              <a:t>Comparison of estimated time series of summary biomass is on the right.</a:t>
            </a:r>
          </a:p>
          <a:p>
            <a:pPr marL="457200" lvl="0" indent="-336550" algn="l" rtl="0">
              <a:spcBef>
                <a:spcPts val="600"/>
              </a:spcBef>
              <a:spcAft>
                <a:spcPts val="0"/>
              </a:spcAft>
              <a:buSzPts val="1700"/>
              <a:buChar char="●"/>
            </a:pPr>
            <a:r>
              <a:rPr lang="en" sz="1800" dirty="0"/>
              <a:t>Declared overfished in 2009.</a:t>
            </a:r>
            <a:endParaRPr sz="1800" dirty="0"/>
          </a:p>
          <a:p>
            <a:pPr marL="457200" lvl="0" indent="-336550" algn="l" rtl="0">
              <a:spcBef>
                <a:spcPts val="0"/>
              </a:spcBef>
              <a:spcAft>
                <a:spcPts val="0"/>
              </a:spcAft>
              <a:buSzPts val="1700"/>
              <a:buChar char="●"/>
            </a:pPr>
            <a:r>
              <a:rPr lang="en" sz="1800" dirty="0"/>
              <a:t>Declared rebuilt in 2015 (reference points also changed).</a:t>
            </a:r>
            <a:endParaRPr sz="1800" dirty="0"/>
          </a:p>
          <a:p>
            <a:pPr marL="457200" lvl="0" indent="-336550" algn="l" rtl="0">
              <a:spcBef>
                <a:spcPts val="0"/>
              </a:spcBef>
              <a:spcAft>
                <a:spcPts val="0"/>
              </a:spcAft>
              <a:buSzPts val="1700"/>
              <a:buChar char="●"/>
            </a:pPr>
            <a:r>
              <a:rPr lang="en" sz="1800" dirty="0"/>
              <a:t>Last full assessment in 2013.</a:t>
            </a:r>
          </a:p>
          <a:p>
            <a:pPr marL="457200" lvl="0" indent="-336550" algn="l" rtl="0">
              <a:spcBef>
                <a:spcPts val="0"/>
              </a:spcBef>
              <a:spcAft>
                <a:spcPts val="0"/>
              </a:spcAft>
              <a:buSzPts val="1700"/>
              <a:buChar char="●"/>
            </a:pPr>
            <a:r>
              <a:rPr lang="en" sz="1800" dirty="0"/>
              <a:t>Last update assessment in 2019.</a:t>
            </a:r>
            <a:endParaRPr sz="1800" dirty="0"/>
          </a:p>
          <a:p>
            <a:pPr marL="457200" lvl="0" indent="-336550" algn="l" rtl="0">
              <a:spcBef>
                <a:spcPts val="0"/>
              </a:spcBef>
              <a:spcAft>
                <a:spcPts val="0"/>
              </a:spcAft>
              <a:buSzPts val="1700"/>
              <a:buChar char="●"/>
            </a:pPr>
            <a:r>
              <a:rPr lang="en" sz="1800" dirty="0"/>
              <a:t>Full assessment in 2023 is the first since 2013</a:t>
            </a:r>
            <a:endParaRPr sz="1800" dirty="0"/>
          </a:p>
        </p:txBody>
      </p:sp>
      <p:sp>
        <p:nvSpPr>
          <p:cNvPr id="281" name="Google Shape;281;p51"/>
          <p:cNvSpPr txBox="1">
            <a:spLocks noGrp="1"/>
          </p:cNvSpPr>
          <p:nvPr>
            <p:ph type="title"/>
          </p:nvPr>
        </p:nvSpPr>
        <p:spPr>
          <a:xfrm>
            <a:off x="685801" y="142876"/>
            <a:ext cx="8182500" cy="45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Background: assessment history</a:t>
            </a:r>
            <a:endParaRPr/>
          </a:p>
        </p:txBody>
      </p:sp>
      <p:pic>
        <p:nvPicPr>
          <p:cNvPr id="4" name="Picture 3"/>
          <p:cNvPicPr>
            <a:picLocks noChangeAspect="1"/>
          </p:cNvPicPr>
          <p:nvPr/>
        </p:nvPicPr>
        <p:blipFill>
          <a:blip r:embed="rId3"/>
          <a:stretch>
            <a:fillRect/>
          </a:stretch>
        </p:blipFill>
        <p:spPr>
          <a:xfrm>
            <a:off x="4016045" y="594676"/>
            <a:ext cx="4958906" cy="38962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 model specifications</a:t>
            </a:r>
          </a:p>
        </p:txBody>
      </p:sp>
      <p:sp>
        <p:nvSpPr>
          <p:cNvPr id="3" name="Text Placeholder 2"/>
          <p:cNvSpPr>
            <a:spLocks noGrp="1"/>
          </p:cNvSpPr>
          <p:nvPr>
            <p:ph type="body" idx="1"/>
          </p:nvPr>
        </p:nvSpPr>
        <p:spPr>
          <a:xfrm>
            <a:off x="303551" y="680702"/>
            <a:ext cx="8375754" cy="4183606"/>
          </a:xfrm>
        </p:spPr>
        <p:txBody>
          <a:bodyPr/>
          <a:lstStyle/>
          <a:p>
            <a:pPr marL="571500" indent="-342900">
              <a:buFont typeface="Arial" panose="020B0604020202020204" pitchFamily="34" charset="0"/>
              <a:buChar char="•"/>
            </a:pPr>
            <a:r>
              <a:rPr lang="en-US" dirty="0"/>
              <a:t>Stock synthesis version 3.30.21 (released February 2023)</a:t>
            </a:r>
          </a:p>
          <a:p>
            <a:pPr marL="571500" indent="-342900">
              <a:buFont typeface="Arial" panose="020B0604020202020204" pitchFamily="34" charset="0"/>
              <a:buChar char="•"/>
            </a:pPr>
            <a:r>
              <a:rPr lang="en-US" dirty="0"/>
              <a:t>Modeling period begins in 1876, unfished equilibrium prior to that.</a:t>
            </a:r>
          </a:p>
          <a:p>
            <a:pPr marL="571500" indent="-342900">
              <a:buFont typeface="Arial" panose="020B0604020202020204" pitchFamily="34" charset="0"/>
              <a:buChar char="•"/>
            </a:pPr>
            <a:r>
              <a:rPr lang="en-US" dirty="0"/>
              <a:t>One area, two fleets (North and South)</a:t>
            </a:r>
          </a:p>
          <a:p>
            <a:pPr marL="571500" indent="-342900">
              <a:buFont typeface="Arial" panose="020B0604020202020204" pitchFamily="34" charset="0"/>
              <a:buChar char="•"/>
            </a:pPr>
            <a:r>
              <a:rPr lang="en-US" dirty="0"/>
              <a:t>Two-sex model</a:t>
            </a:r>
          </a:p>
          <a:p>
            <a:pPr marL="571500" indent="-342900">
              <a:buFont typeface="Arial" panose="020B0604020202020204" pitchFamily="34" charset="0"/>
              <a:buChar char="•"/>
            </a:pPr>
            <a:r>
              <a:rPr lang="en-US" dirty="0"/>
              <a:t>Mortality and growth fully estimated for each sex separately.</a:t>
            </a:r>
          </a:p>
          <a:p>
            <a:pPr marL="571500" indent="-342900">
              <a:buFont typeface="Arial" panose="020B0604020202020204" pitchFamily="34" charset="0"/>
              <a:buChar char="•"/>
            </a:pPr>
            <a:r>
              <a:rPr lang="en-US" dirty="0"/>
              <a:t>Steepness fixed at 0.8 (Myer’s prior from meta-analysis).</a:t>
            </a:r>
          </a:p>
          <a:p>
            <a:pPr marL="571500" indent="-342900">
              <a:buFont typeface="Arial" panose="020B0604020202020204" pitchFamily="34" charset="0"/>
              <a:buChar char="•"/>
            </a:pPr>
            <a:r>
              <a:rPr lang="en-US" dirty="0"/>
              <a:t>Asymptotic selectivity, sex specific.</a:t>
            </a:r>
          </a:p>
          <a:p>
            <a:pPr marL="571500" indent="-342900">
              <a:buFont typeface="Arial" panose="020B0604020202020204" pitchFamily="34" charset="0"/>
              <a:buChar char="•"/>
            </a:pPr>
            <a:r>
              <a:rPr lang="en-US" dirty="0"/>
              <a:t>Blocks on selectivity and retention, to allow temporal variation n parameters.</a:t>
            </a:r>
          </a:p>
          <a:p>
            <a:pPr marL="571500" indent="-342900">
              <a:buFont typeface="Arial" panose="020B0604020202020204" pitchFamily="34" charset="0"/>
              <a:buChar char="•"/>
            </a:pPr>
            <a:endParaRPr lang="en-US" dirty="0"/>
          </a:p>
          <a:p>
            <a:pPr marL="228600" indent="0"/>
            <a:endParaRPr lang="en-US" dirty="0"/>
          </a:p>
          <a:p>
            <a:endParaRPr lang="en-US" dirty="0"/>
          </a:p>
        </p:txBody>
      </p:sp>
    </p:spTree>
    <p:extLst>
      <p:ext uri="{BB962C8B-B14F-4D97-AF65-F5344CB8AC3E}">
        <p14:creationId xmlns:p14="http://schemas.microsoft.com/office/powerpoint/2010/main" val="3361439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42876"/>
            <a:ext cx="2877937" cy="451800"/>
          </a:xfrm>
        </p:spPr>
        <p:txBody>
          <a:bodyPr/>
          <a:lstStyle/>
          <a:p>
            <a:r>
              <a:rPr lang="en-US" dirty="0"/>
              <a:t>2019 assessment</a:t>
            </a:r>
          </a:p>
        </p:txBody>
      </p:sp>
      <p:sp>
        <p:nvSpPr>
          <p:cNvPr id="4" name="Google Shape;280;p51"/>
          <p:cNvSpPr txBox="1">
            <a:spLocks noGrp="1"/>
          </p:cNvSpPr>
          <p:nvPr>
            <p:ph type="body" idx="1"/>
          </p:nvPr>
        </p:nvSpPr>
        <p:spPr>
          <a:xfrm>
            <a:off x="24222" y="894436"/>
            <a:ext cx="3824130" cy="3611124"/>
          </a:xfrm>
          <a:prstGeom prst="rect">
            <a:avLst/>
          </a:prstGeom>
        </p:spPr>
        <p:txBody>
          <a:bodyPr spcFirstLastPara="1" wrap="square" lIns="0" tIns="0" rIns="0" bIns="0" anchor="t" anchorCtr="0">
            <a:noAutofit/>
          </a:bodyPr>
          <a:lstStyle/>
          <a:p>
            <a:pPr marL="406400" lvl="0" indent="-285750" algn="l" rtl="0">
              <a:spcBef>
                <a:spcPts val="600"/>
              </a:spcBef>
              <a:spcAft>
                <a:spcPts val="0"/>
              </a:spcAft>
              <a:buSzPts val="1700"/>
              <a:buFont typeface="Arial" panose="020B0604020202020204" pitchFamily="34" charset="0"/>
              <a:buChar char="•"/>
            </a:pPr>
            <a:r>
              <a:rPr lang="en" sz="1800" dirty="0"/>
              <a:t>North and South fleets were further divided into Summer and Winter fisheries.</a:t>
            </a:r>
          </a:p>
          <a:p>
            <a:pPr marL="406400" lvl="0" indent="-285750">
              <a:buFont typeface="Arial" panose="020B0604020202020204" pitchFamily="34" charset="0"/>
              <a:buChar char="•"/>
            </a:pPr>
            <a:r>
              <a:rPr lang="en" sz="1800" dirty="0"/>
              <a:t>Winter fisheries CPUEs included.</a:t>
            </a:r>
          </a:p>
          <a:p>
            <a:pPr marL="406400" lvl="0" indent="-285750" algn="l" rtl="0">
              <a:spcBef>
                <a:spcPts val="600"/>
              </a:spcBef>
              <a:spcAft>
                <a:spcPts val="0"/>
              </a:spcAft>
              <a:buSzPts val="1700"/>
              <a:buFont typeface="Arial" panose="020B0604020202020204" pitchFamily="34" charset="0"/>
              <a:buChar char="•"/>
            </a:pPr>
            <a:r>
              <a:rPr lang="en" sz="1800" dirty="0"/>
              <a:t>Triennial survey divided into two time series.</a:t>
            </a:r>
          </a:p>
          <a:p>
            <a:pPr marL="406400" lvl="0" indent="-285750" algn="l" rtl="0">
              <a:spcBef>
                <a:spcPts val="600"/>
              </a:spcBef>
              <a:spcAft>
                <a:spcPts val="0"/>
              </a:spcAft>
              <a:buSzPts val="1700"/>
              <a:buFont typeface="Arial" panose="020B0604020202020204" pitchFamily="34" charset="0"/>
              <a:buChar char="•"/>
            </a:pPr>
            <a:r>
              <a:rPr lang="en-US" sz="1800" i="1" dirty="0"/>
              <a:t>M</a:t>
            </a:r>
            <a:r>
              <a:rPr lang="en" sz="1800" dirty="0"/>
              <a:t> and growth estimated.</a:t>
            </a:r>
          </a:p>
          <a:p>
            <a:pPr marL="406400" lvl="0" indent="-285750" algn="l" rtl="0">
              <a:spcBef>
                <a:spcPts val="600"/>
              </a:spcBef>
              <a:spcAft>
                <a:spcPts val="0"/>
              </a:spcAft>
              <a:buSzPts val="1700"/>
              <a:buFont typeface="Arial" panose="020B0604020202020204" pitchFamily="34" charset="0"/>
              <a:buChar char="•"/>
            </a:pPr>
            <a:r>
              <a:rPr lang="en" sz="1800" dirty="0"/>
              <a:t>Recruitment and </a:t>
            </a:r>
            <a:r>
              <a:rPr lang="en" sz="1800" i="1" dirty="0"/>
              <a:t>h</a:t>
            </a:r>
            <a:r>
              <a:rPr lang="en" sz="1800" dirty="0"/>
              <a:t> estimated.</a:t>
            </a:r>
          </a:p>
          <a:p>
            <a:pPr marL="406400" lvl="0" indent="-285750" algn="l" rtl="0">
              <a:spcBef>
                <a:spcPts val="600"/>
              </a:spcBef>
              <a:spcAft>
                <a:spcPts val="0"/>
              </a:spcAft>
              <a:buSzPts val="1700"/>
              <a:buFont typeface="Arial" panose="020B0604020202020204" pitchFamily="34" charset="0"/>
              <a:buChar char="•"/>
            </a:pPr>
            <a:r>
              <a:rPr lang="en" sz="1800" dirty="0"/>
              <a:t>Sex-specific selelctivity.</a:t>
            </a:r>
          </a:p>
        </p:txBody>
      </p:sp>
      <p:sp>
        <p:nvSpPr>
          <p:cNvPr id="6" name="Text Placeholder 2"/>
          <p:cNvSpPr txBox="1">
            <a:spLocks/>
          </p:cNvSpPr>
          <p:nvPr/>
        </p:nvSpPr>
        <p:spPr>
          <a:xfrm>
            <a:off x="3938370" y="839313"/>
            <a:ext cx="5137335" cy="41315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228600" algn="l" rtl="0">
              <a:lnSpc>
                <a:spcPct val="115000"/>
              </a:lnSpc>
              <a:spcBef>
                <a:spcPts val="600"/>
              </a:spcBef>
              <a:spcAft>
                <a:spcPts val="0"/>
              </a:spcAft>
              <a:buClr>
                <a:schemeClr val="accent1"/>
              </a:buClr>
              <a:buSzPts val="1700"/>
              <a:buFont typeface="Arial"/>
              <a:buNone/>
              <a:defRPr sz="2100" b="0" i="0" u="none" strike="noStrike" cap="none">
                <a:solidFill>
                  <a:srgbClr val="7F7F7F"/>
                </a:solidFill>
                <a:latin typeface="Cambria"/>
                <a:ea typeface="Cambria"/>
                <a:cs typeface="Cambria"/>
                <a:sym typeface="Cambria"/>
              </a:defRPr>
            </a:lvl1pPr>
            <a:lvl2pPr marL="914400" marR="0" lvl="1" indent="-228600" algn="l" rtl="0">
              <a:lnSpc>
                <a:spcPct val="90000"/>
              </a:lnSpc>
              <a:spcBef>
                <a:spcPts val="200"/>
              </a:spcBef>
              <a:spcAft>
                <a:spcPts val="0"/>
              </a:spcAft>
              <a:buClr>
                <a:srgbClr val="7F7F7F"/>
              </a:buClr>
              <a:buSzPts val="1600"/>
              <a:buFont typeface="Noto Sans Symbols"/>
              <a:buNone/>
              <a:defRPr sz="1600" b="0" i="0" u="none" strike="noStrike" cap="none">
                <a:solidFill>
                  <a:srgbClr val="7F7F7F"/>
                </a:solidFill>
                <a:latin typeface="Cambria"/>
                <a:ea typeface="Cambria"/>
                <a:cs typeface="Cambria"/>
                <a:sym typeface="Cambria"/>
              </a:defRPr>
            </a:lvl2pPr>
            <a:lvl3pPr marL="1371600" marR="0" lvl="2" indent="-228600" algn="l" rtl="0">
              <a:lnSpc>
                <a:spcPct val="90000"/>
              </a:lnSpc>
              <a:spcBef>
                <a:spcPts val="200"/>
              </a:spcBef>
              <a:spcAft>
                <a:spcPts val="0"/>
              </a:spcAft>
              <a:buClr>
                <a:srgbClr val="7F7F7F"/>
              </a:buClr>
              <a:buSzPts val="1200"/>
              <a:buFont typeface="Noto Sans Symbols"/>
              <a:buNone/>
              <a:defRPr sz="1200" b="0" i="0" u="none" strike="noStrike" cap="none">
                <a:solidFill>
                  <a:srgbClr val="7F7F7F"/>
                </a:solidFill>
                <a:latin typeface="Cambria"/>
                <a:ea typeface="Cambria"/>
                <a:cs typeface="Cambria"/>
                <a:sym typeface="Cambria"/>
              </a:defRPr>
            </a:lvl3pPr>
            <a:lvl4pPr marL="1828800" marR="0" lvl="3"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4pPr>
            <a:lvl5pPr marL="2286000" marR="0" lvl="4"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5pPr>
            <a:lvl6pPr marL="2743200" marR="0" lvl="5"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6pPr>
            <a:lvl7pPr marL="3200400" marR="0" lvl="6"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7pPr>
            <a:lvl8pPr marL="3657600" marR="0" lvl="7" indent="-228600" algn="l" rtl="0">
              <a:lnSpc>
                <a:spcPct val="90000"/>
              </a:lnSpc>
              <a:spcBef>
                <a:spcPts val="200"/>
              </a:spcBef>
              <a:spcAft>
                <a:spcPts val="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8pPr>
            <a:lvl9pPr marL="4114800" marR="0" lvl="8" indent="-228600" algn="l" rtl="0">
              <a:lnSpc>
                <a:spcPct val="90000"/>
              </a:lnSpc>
              <a:spcBef>
                <a:spcPts val="200"/>
              </a:spcBef>
              <a:spcAft>
                <a:spcPts val="200"/>
              </a:spcAft>
              <a:buClr>
                <a:schemeClr val="accent1"/>
              </a:buClr>
              <a:buSzPts val="700"/>
              <a:buFont typeface="Noto Sans Symbols"/>
              <a:buNone/>
              <a:defRPr sz="700" b="0" i="0" u="none" strike="noStrike" cap="none">
                <a:solidFill>
                  <a:srgbClr val="262626"/>
                </a:solidFill>
                <a:latin typeface="Cambria"/>
                <a:ea typeface="Cambria"/>
                <a:cs typeface="Cambria"/>
                <a:sym typeface="Cambria"/>
              </a:defRPr>
            </a:lvl9pPr>
          </a:lstStyle>
          <a:p>
            <a:pPr marL="514350" indent="-285750">
              <a:buFont typeface="Arial" panose="020B0604020202020204" pitchFamily="34" charset="0"/>
              <a:buChar char="•"/>
            </a:pPr>
            <a:r>
              <a:rPr lang="en-US" sz="1800" dirty="0"/>
              <a:t>Retrained separate fleets for North and South </a:t>
            </a:r>
          </a:p>
          <a:p>
            <a:pPr marL="514350" indent="-285750">
              <a:buFont typeface="Arial" panose="020B0604020202020204" pitchFamily="34" charset="0"/>
              <a:buChar char="•"/>
            </a:pPr>
            <a:r>
              <a:rPr lang="en-US" sz="1800" dirty="0"/>
              <a:t>Seasonal fisheries combined into annual calendar year removals.</a:t>
            </a:r>
          </a:p>
          <a:p>
            <a:pPr marL="514350" indent="-285750">
              <a:buFont typeface="Arial" panose="020B0604020202020204" pitchFamily="34" charset="0"/>
              <a:buChar char="•"/>
            </a:pPr>
            <a:r>
              <a:rPr lang="en-US" sz="1800" dirty="0"/>
              <a:t>Winter fisheries CPUEs removed.</a:t>
            </a:r>
          </a:p>
          <a:p>
            <a:pPr marL="514350" indent="-285750">
              <a:buFont typeface="Arial" panose="020B0604020202020204" pitchFamily="34" charset="0"/>
              <a:buChar char="•"/>
            </a:pPr>
            <a:r>
              <a:rPr lang="en-US" sz="1800" dirty="0"/>
              <a:t>Triennial survey included as one time series.</a:t>
            </a:r>
          </a:p>
          <a:p>
            <a:pPr marL="514350" indent="-285750">
              <a:buFont typeface="Arial" panose="020B0604020202020204" pitchFamily="34" charset="0"/>
              <a:buChar char="•"/>
            </a:pPr>
            <a:r>
              <a:rPr lang="en-US" sz="1800" i="1" dirty="0"/>
              <a:t>M</a:t>
            </a:r>
            <a:r>
              <a:rPr lang="en" sz="1800" dirty="0"/>
              <a:t> and growth estimated.</a:t>
            </a:r>
          </a:p>
          <a:p>
            <a:pPr marL="514350" indent="-285750">
              <a:buFont typeface="Arial" panose="020B0604020202020204" pitchFamily="34" charset="0"/>
              <a:buChar char="•"/>
            </a:pPr>
            <a:r>
              <a:rPr lang="en" sz="1800" dirty="0"/>
              <a:t>Recruitment estimated and </a:t>
            </a:r>
            <a:r>
              <a:rPr lang="en" sz="1800" i="1" dirty="0"/>
              <a:t>h </a:t>
            </a:r>
            <a:r>
              <a:rPr lang="en" sz="1800" dirty="0"/>
              <a:t>fixed.</a:t>
            </a:r>
            <a:endParaRPr lang="en-US" sz="1800" dirty="0"/>
          </a:p>
          <a:p>
            <a:pPr marL="514350" indent="-285750">
              <a:buFont typeface="Arial" panose="020B0604020202020204" pitchFamily="34" charset="0"/>
              <a:buChar char="•"/>
            </a:pPr>
            <a:r>
              <a:rPr lang="en-US" sz="1800" dirty="0"/>
              <a:t>Retained sex-specific selectivity, additional blocks included.</a:t>
            </a:r>
          </a:p>
          <a:p>
            <a:endParaRPr lang="en-US" sz="1800" dirty="0"/>
          </a:p>
        </p:txBody>
      </p:sp>
      <p:sp>
        <p:nvSpPr>
          <p:cNvPr id="7" name="Title 1"/>
          <p:cNvSpPr txBox="1">
            <a:spLocks/>
          </p:cNvSpPr>
          <p:nvPr/>
        </p:nvSpPr>
        <p:spPr>
          <a:xfrm>
            <a:off x="4391846" y="142876"/>
            <a:ext cx="2877937" cy="451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3000"/>
              <a:buFont typeface="Cambria"/>
              <a:buNone/>
              <a:defRPr sz="3000" b="0" i="0" u="none" strike="noStrike" cap="none">
                <a:solidFill>
                  <a:schemeClr val="accent1"/>
                </a:solidFill>
                <a:latin typeface="Cambria"/>
                <a:ea typeface="Cambria"/>
                <a:cs typeface="Cambria"/>
                <a:sym typeface="Cambria"/>
              </a:defRPr>
            </a:lvl1pPr>
            <a:lvl2pPr marR="0" lvl="1"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chemeClr val="accent1"/>
              </a:buClr>
              <a:buSzPts val="1100"/>
              <a:buFont typeface="Arial"/>
              <a:buNone/>
              <a:defRPr sz="1400" b="0" i="0" u="none" strike="noStrike" cap="none">
                <a:solidFill>
                  <a:schemeClr val="accent1"/>
                </a:solidFill>
                <a:latin typeface="Arial"/>
                <a:ea typeface="Arial"/>
                <a:cs typeface="Arial"/>
                <a:sym typeface="Arial"/>
              </a:defRPr>
            </a:lvl9pPr>
          </a:lstStyle>
          <a:p>
            <a:r>
              <a:rPr lang="en-US" dirty="0"/>
              <a:t>2023 assessment</a:t>
            </a:r>
          </a:p>
        </p:txBody>
      </p:sp>
    </p:spTree>
    <p:extLst>
      <p:ext uri="{BB962C8B-B14F-4D97-AF65-F5344CB8AC3E}">
        <p14:creationId xmlns:p14="http://schemas.microsoft.com/office/powerpoint/2010/main" val="256950093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6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1397</TotalTime>
  <Words>1241</Words>
  <Application>Microsoft Office PowerPoint</Application>
  <PresentationFormat>On-screen Show (16:9)</PresentationFormat>
  <Paragraphs>186</Paragraphs>
  <Slides>49</Slides>
  <Notes>19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49</vt:i4>
      </vt:variant>
    </vt:vector>
  </HeadingPairs>
  <TitlesOfParts>
    <vt:vector size="61" baseType="lpstr">
      <vt:lpstr>Cambria</vt:lpstr>
      <vt:lpstr>Roboto</vt:lpstr>
      <vt:lpstr>Arial Narrow</vt:lpstr>
      <vt:lpstr>Arial</vt:lpstr>
      <vt:lpstr>Century Schoolbook</vt:lpstr>
      <vt:lpstr>Calibri</vt:lpstr>
      <vt:lpstr>Noto Sans Symbols</vt:lpstr>
      <vt:lpstr>Simple Light</vt:lpstr>
      <vt:lpstr>1_Custom Design</vt:lpstr>
      <vt:lpstr>6_View</vt:lpstr>
      <vt:lpstr>6_View</vt:lpstr>
      <vt:lpstr>6_View</vt:lpstr>
      <vt:lpstr>Stock Assessment for Petrale Sole – Introduction and Data</vt:lpstr>
      <vt:lpstr>Outline</vt:lpstr>
      <vt:lpstr>Background</vt:lpstr>
      <vt:lpstr>Biology and life history</vt:lpstr>
      <vt:lpstr>Assessment area</vt:lpstr>
      <vt:lpstr>Background – fishery removals</vt:lpstr>
      <vt:lpstr>Background: assessment history</vt:lpstr>
      <vt:lpstr>Base model specifications</vt:lpstr>
      <vt:lpstr>2019 assessment</vt:lpstr>
      <vt:lpstr>Comparison to previous assessments</vt:lpstr>
      <vt:lpstr>Data</vt:lpstr>
      <vt:lpstr>Fleet structure</vt:lpstr>
      <vt:lpstr>Summary of data sources</vt:lpstr>
      <vt:lpstr>Commercial landings</vt:lpstr>
      <vt:lpstr>Historical landings update</vt:lpstr>
      <vt:lpstr>Discard fraction is low</vt:lpstr>
      <vt:lpstr>Fishery length and age compositions </vt:lpstr>
      <vt:lpstr>Fishery length compositions</vt:lpstr>
      <vt:lpstr>Fishery-independent data</vt:lpstr>
      <vt:lpstr>Indices of abundance</vt:lpstr>
      <vt:lpstr>WCGBT Survey index</vt:lpstr>
      <vt:lpstr>WCGBTS length compositions</vt:lpstr>
      <vt:lpstr>Survey age compositions - CAAL</vt:lpstr>
      <vt:lpstr>Biological parameters</vt:lpstr>
      <vt:lpstr>Model</vt:lpstr>
      <vt:lpstr>Bridging from 2019 to 2023 model</vt:lpstr>
      <vt:lpstr>Bridging from 2019 to 2023 model - continued</vt:lpstr>
      <vt:lpstr>Bridging from 2019 to 2023 model - continued</vt:lpstr>
      <vt:lpstr>Comparison to previous assessments</vt:lpstr>
      <vt:lpstr>Model results</vt:lpstr>
      <vt:lpstr>Population trajectory</vt:lpstr>
      <vt:lpstr>Recruitment deviations</vt:lpstr>
      <vt:lpstr>Selectivity and retention</vt:lpstr>
      <vt:lpstr>North fleet length compositions</vt:lpstr>
      <vt:lpstr>Fit to indices</vt:lpstr>
      <vt:lpstr>Fit to length comps</vt:lpstr>
      <vt:lpstr>Fit to age comps</vt:lpstr>
      <vt:lpstr>Fit to discards</vt:lpstr>
      <vt:lpstr>Diagnostics</vt:lpstr>
      <vt:lpstr>Profile over log(R0)</vt:lpstr>
      <vt:lpstr>Profile over stock-recruit steepness</vt:lpstr>
      <vt:lpstr>Profile over natural mortality</vt:lpstr>
      <vt:lpstr>Retrospective analysis</vt:lpstr>
      <vt:lpstr>Sensitivity analysis – transboundary nature</vt:lpstr>
      <vt:lpstr>Preliminary projections</vt:lpstr>
      <vt:lpstr>Preliminary projections</vt:lpstr>
      <vt:lpstr>Preliminary projections</vt:lpstr>
      <vt:lpstr>Concluding comments</vt:lpstr>
      <vt:lpstr>Axis of uncertainty and states of nature (spiny dogfish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Assessment for Petrale Sole</dc:title>
  <dc:creator>Vladlena.Gertseva</dc:creator>
  <cp:lastModifiedBy>Vladlena.Gertseva</cp:lastModifiedBy>
  <cp:revision>92</cp:revision>
  <dcterms:modified xsi:type="dcterms:W3CDTF">2025-06-05T22:01:52Z</dcterms:modified>
</cp:coreProperties>
</file>